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embeddedFontLst>
    <p:embeddedFont>
      <p:font typeface="Montserrat"/>
      <p:regular r:id="rId66"/>
      <p:bold r:id="rId67"/>
      <p:italic r:id="rId68"/>
      <p:boldItalic r:id="rId69"/>
    </p:embeddedFont>
    <p:embeddedFont>
      <p:font typeface="Lato"/>
      <p:regular r:id="rId70"/>
      <p:bold r:id="rId71"/>
      <p:italic r:id="rId72"/>
      <p:boldItalic r:id="rId73"/>
    </p:embeddedFont>
    <p:embeddedFont>
      <p:font typeface="Sorts Mill Goudy"/>
      <p:regular r:id="rId74"/>
      <p: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7.xml"/><Relationship Id="rId75" Type="http://schemas.openxmlformats.org/officeDocument/2006/relationships/font" Target="fonts/SortsMillGoudy-italic.fntdata"/><Relationship Id="rId30" Type="http://schemas.openxmlformats.org/officeDocument/2006/relationships/slide" Target="slides/slide26.xml"/><Relationship Id="rId74" Type="http://schemas.openxmlformats.org/officeDocument/2006/relationships/font" Target="fonts/SortsMillGoudy-regular.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Montserrat-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Montserrat-italic.fntdata"/><Relationship Id="rId23" Type="http://schemas.openxmlformats.org/officeDocument/2006/relationships/slide" Target="slides/slide19.xml"/><Relationship Id="rId67" Type="http://schemas.openxmlformats.org/officeDocument/2006/relationships/font" Target="fonts/Montserrat-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p2"/>
          <p:cNvGrpSpPr/>
          <p:nvPr/>
        </p:nvGrpSpPr>
        <p:grpSpPr>
          <a:xfrm>
            <a:off x="0" y="654"/>
            <a:ext cx="6871435" cy="6845694"/>
            <a:chOff x="0" y="75"/>
            <a:chExt cx="5153705" cy="5152950"/>
          </a:xfrm>
        </p:grpSpPr>
        <p:sp>
          <p:nvSpPr>
            <p:cNvPr id="16" name="Google Shape;16;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 name="Google Shape;20;p2"/>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21" name="Google Shape;21;p2"/>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22" name="Google Shape;2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grpSp>
        <p:nvGrpSpPr>
          <p:cNvPr id="110" name="Google Shape;110;p11"/>
          <p:cNvGrpSpPr/>
          <p:nvPr/>
        </p:nvGrpSpPr>
        <p:grpSpPr>
          <a:xfrm>
            <a:off x="5875053" y="0"/>
            <a:ext cx="6316642" cy="6857248"/>
            <a:chOff x="4406400" y="0"/>
            <a:chExt cx="4737600" cy="5143065"/>
          </a:xfrm>
        </p:grpSpPr>
        <p:sp>
          <p:nvSpPr>
            <p:cNvPr id="111" name="Google Shape;111;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 name="Google Shape;129;p11"/>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30" name="Google Shape;130;p11"/>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1" name="Google Shape;13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4" name="Shape 134"/>
        <p:cNvGrpSpPr/>
        <p:nvPr/>
      </p:nvGrpSpPr>
      <p:grpSpPr>
        <a:xfrm>
          <a:off x="0" y="0"/>
          <a:ext cx="0" cy="0"/>
          <a:chOff x="0" y="0"/>
          <a:chExt cx="0" cy="0"/>
        </a:xfrm>
      </p:grpSpPr>
      <p:sp>
        <p:nvSpPr>
          <p:cNvPr id="135" name="Google Shape;135;p13"/>
          <p:cNvSpPr txBox="1"/>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2"/>
              </a:buClr>
              <a:buSzPts val="18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36" name="Google Shape;136;p13"/>
          <p:cNvSpPr txBox="1"/>
          <p:nvPr>
            <p:ph idx="1" type="body"/>
          </p:nvPr>
        </p:nvSpPr>
        <p:spPr>
          <a:xfrm>
            <a:off x="913795" y="2076450"/>
            <a:ext cx="10353900" cy="37146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lvl1pPr indent="-308610" lvl="0" marL="457200" rtl="0" algn="l">
              <a:lnSpc>
                <a:spcPct val="110000"/>
              </a:lnSpc>
              <a:spcBef>
                <a:spcPts val="360"/>
              </a:spcBef>
              <a:spcAft>
                <a:spcPts val="0"/>
              </a:spcAft>
              <a:buSzPts val="1260"/>
              <a:buChar char="●"/>
              <a:defRPr/>
            </a:lvl1pPr>
            <a:lvl2pPr indent="-308610" lvl="1" marL="914400" rtl="0" algn="l">
              <a:spcBef>
                <a:spcPts val="600"/>
              </a:spcBef>
              <a:spcAft>
                <a:spcPts val="0"/>
              </a:spcAft>
              <a:buSzPts val="1260"/>
              <a:buChar char="○"/>
              <a:defRPr/>
            </a:lvl2pPr>
            <a:lvl3pPr indent="-308610" lvl="2" marL="1371600" rtl="0" algn="l">
              <a:spcBef>
                <a:spcPts val="600"/>
              </a:spcBef>
              <a:spcAft>
                <a:spcPts val="0"/>
              </a:spcAft>
              <a:buSzPts val="1260"/>
              <a:buChar char="■"/>
              <a:defRPr/>
            </a:lvl3pPr>
            <a:lvl4pPr indent="-308610" lvl="3" marL="1828800" rtl="0" algn="l">
              <a:spcBef>
                <a:spcPts val="600"/>
              </a:spcBef>
              <a:spcAft>
                <a:spcPts val="0"/>
              </a:spcAft>
              <a:buSzPts val="1260"/>
              <a:buChar char="●"/>
              <a:defRPr/>
            </a:lvl4pPr>
            <a:lvl5pPr indent="-308610" lvl="4" marL="2286000" rtl="0" algn="l">
              <a:spcBef>
                <a:spcPts val="600"/>
              </a:spcBef>
              <a:spcAft>
                <a:spcPts val="0"/>
              </a:spcAft>
              <a:buSzPts val="1260"/>
              <a:buChar char="○"/>
              <a:defRPr/>
            </a:lvl5pPr>
            <a:lvl6pPr indent="-308610" lvl="5" marL="2743200" rtl="0" algn="l">
              <a:spcBef>
                <a:spcPts val="600"/>
              </a:spcBef>
              <a:spcAft>
                <a:spcPts val="0"/>
              </a:spcAft>
              <a:buSzPts val="1260"/>
              <a:buChar char="■"/>
              <a:defRPr/>
            </a:lvl6pPr>
            <a:lvl7pPr indent="-308610" lvl="6" marL="3200400" rtl="0" algn="l">
              <a:spcBef>
                <a:spcPts val="600"/>
              </a:spcBef>
              <a:spcAft>
                <a:spcPts val="0"/>
              </a:spcAft>
              <a:buSzPts val="1260"/>
              <a:buChar char="●"/>
              <a:defRPr/>
            </a:lvl7pPr>
            <a:lvl8pPr indent="-308609" lvl="7" marL="3657600" rtl="0" algn="l">
              <a:spcBef>
                <a:spcPts val="600"/>
              </a:spcBef>
              <a:spcAft>
                <a:spcPts val="0"/>
              </a:spcAft>
              <a:buSzPts val="1260"/>
              <a:buChar char="○"/>
              <a:defRPr/>
            </a:lvl8pPr>
            <a:lvl9pPr indent="-308609" lvl="8" marL="4114800" rtl="0" algn="l">
              <a:spcBef>
                <a:spcPts val="600"/>
              </a:spcBef>
              <a:spcAft>
                <a:spcPts val="600"/>
              </a:spcAft>
              <a:buSzPts val="1260"/>
              <a:buChar char="■"/>
              <a:defRPr/>
            </a:lvl9pPr>
          </a:lstStyle>
          <a:p/>
        </p:txBody>
      </p:sp>
      <p:sp>
        <p:nvSpPr>
          <p:cNvPr id="137" name="Google Shape;137;p13"/>
          <p:cNvSpPr txBox="1"/>
          <p:nvPr>
            <p:ph idx="10" type="dt"/>
          </p:nvPr>
        </p:nvSpPr>
        <p:spPr>
          <a:xfrm>
            <a:off x="7678736" y="6000749"/>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13"/>
          <p:cNvSpPr txBox="1"/>
          <p:nvPr>
            <p:ph idx="11" type="ftr"/>
          </p:nvPr>
        </p:nvSpPr>
        <p:spPr>
          <a:xfrm>
            <a:off x="913795" y="6000749"/>
            <a:ext cx="6672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3"/>
          <p:cNvSpPr txBox="1"/>
          <p:nvPr>
            <p:ph idx="12" type="sldNum"/>
          </p:nvPr>
        </p:nvSpPr>
        <p:spPr>
          <a:xfrm>
            <a:off x="10514011" y="6000749"/>
            <a:ext cx="7536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p3"/>
          <p:cNvGrpSpPr/>
          <p:nvPr/>
        </p:nvGrpSpPr>
        <p:grpSpPr>
          <a:xfrm>
            <a:off x="5875053" y="0"/>
            <a:ext cx="6316642" cy="6857248"/>
            <a:chOff x="4406400" y="0"/>
            <a:chExt cx="4737600" cy="5143065"/>
          </a:xfrm>
        </p:grpSpPr>
        <p:sp>
          <p:nvSpPr>
            <p:cNvPr id="25" name="Google Shape;25;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3"/>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3" name="Google Shape;43;p3"/>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4" name="Google Shape;44;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p4"/>
          <p:cNvGrpSpPr/>
          <p:nvPr/>
        </p:nvGrpSpPr>
        <p:grpSpPr>
          <a:xfrm>
            <a:off x="0" y="507989"/>
            <a:ext cx="1383765" cy="1355016"/>
            <a:chOff x="0" y="381001"/>
            <a:chExt cx="1037850" cy="1016287"/>
          </a:xfrm>
        </p:grpSpPr>
        <p:sp>
          <p:nvSpPr>
            <p:cNvPr id="47" name="Google Shape;47;p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p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0" name="Google Shape;50;p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1" name="Google Shape;51;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p5"/>
          <p:cNvGrpSpPr/>
          <p:nvPr/>
        </p:nvGrpSpPr>
        <p:grpSpPr>
          <a:xfrm>
            <a:off x="0" y="507989"/>
            <a:ext cx="1383765" cy="1355016"/>
            <a:chOff x="0" y="381001"/>
            <a:chExt cx="1037850" cy="1016287"/>
          </a:xfrm>
        </p:grpSpPr>
        <p:sp>
          <p:nvSpPr>
            <p:cNvPr id="54" name="Google Shape;54;p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p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7" name="Google Shape;57;p5"/>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8" name="Google Shape;58;p5"/>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9" name="Google Shape;59;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p6"/>
          <p:cNvGrpSpPr/>
          <p:nvPr/>
        </p:nvGrpSpPr>
        <p:grpSpPr>
          <a:xfrm>
            <a:off x="0" y="507989"/>
            <a:ext cx="1383765" cy="1355016"/>
            <a:chOff x="0" y="381001"/>
            <a:chExt cx="1037850" cy="1016287"/>
          </a:xfrm>
        </p:grpSpPr>
        <p:sp>
          <p:nvSpPr>
            <p:cNvPr id="62" name="Google Shape;62;p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 name="Google Shape;64;p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5" name="Google Shape;6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p7"/>
          <p:cNvGrpSpPr/>
          <p:nvPr/>
        </p:nvGrpSpPr>
        <p:grpSpPr>
          <a:xfrm>
            <a:off x="0" y="507989"/>
            <a:ext cx="1383765" cy="1355016"/>
            <a:chOff x="0" y="381001"/>
            <a:chExt cx="1037850" cy="1016287"/>
          </a:xfrm>
        </p:grpSpPr>
        <p:sp>
          <p:nvSpPr>
            <p:cNvPr id="68" name="Google Shape;68;p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p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71" name="Google Shape;71;p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72" name="Google Shape;72;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p8"/>
          <p:cNvGrpSpPr/>
          <p:nvPr/>
        </p:nvGrpSpPr>
        <p:grpSpPr>
          <a:xfrm>
            <a:off x="5875053" y="0"/>
            <a:ext cx="6316642" cy="6857829"/>
            <a:chOff x="4406400" y="0"/>
            <a:chExt cx="4737600" cy="5143500"/>
          </a:xfrm>
        </p:grpSpPr>
        <p:sp>
          <p:nvSpPr>
            <p:cNvPr id="75" name="Google Shape;75;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4" name="Google Shape;9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p9"/>
          <p:cNvGrpSpPr/>
          <p:nvPr/>
        </p:nvGrpSpPr>
        <p:grpSpPr>
          <a:xfrm>
            <a:off x="0" y="507989"/>
            <a:ext cx="1383765" cy="1355016"/>
            <a:chOff x="0" y="381001"/>
            <a:chExt cx="1037850" cy="1016287"/>
          </a:xfrm>
        </p:grpSpPr>
        <p:sp>
          <p:nvSpPr>
            <p:cNvPr id="97" name="Google Shape;97;p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p9"/>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0" name="Google Shape;100;p9"/>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01" name="Google Shape;101;p9"/>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grpSp>
        <p:nvGrpSpPr>
          <p:cNvPr id="104" name="Google Shape;104;p10"/>
          <p:cNvGrpSpPr/>
          <p:nvPr/>
        </p:nvGrpSpPr>
        <p:grpSpPr>
          <a:xfrm>
            <a:off x="0" y="5504636"/>
            <a:ext cx="931877" cy="912853"/>
            <a:chOff x="0" y="3785672"/>
            <a:chExt cx="698925" cy="684657"/>
          </a:xfrm>
        </p:grpSpPr>
        <p:sp>
          <p:nvSpPr>
            <p:cNvPr id="105" name="Google Shape;105;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p10"/>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08" name="Google Shape;108;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jp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moneycrashers.com/factors-affect-used-cars-resale-value/" TargetMode="External"/><Relationship Id="rId4" Type="http://schemas.openxmlformats.org/officeDocument/2006/relationships/hyperlink" Target="https://www.investopedia.com/articles/investing/090314/just-what-factors-value-your-used-car.asp" TargetMode="External"/><Relationship Id="rId5" Type="http://schemas.openxmlformats.org/officeDocument/2006/relationships/hyperlink" Target="https://autoportal.com/articles/factors-which-affect-used-car-valuation-price-6446.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9.png"/><Relationship Id="rId6"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droom.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id="144" name="Google Shape;144;p14"/>
          <p:cNvPicPr preferRelativeResize="0"/>
          <p:nvPr/>
        </p:nvPicPr>
        <p:blipFill rotWithShape="1">
          <a:blip r:embed="rId4">
            <a:alphaModFix/>
          </a:blip>
          <a:srcRect b="0" l="0" r="0" t="0"/>
          <a:stretch/>
        </p:blipFill>
        <p:spPr>
          <a:xfrm>
            <a:off x="-1" y="10"/>
            <a:ext cx="12192001" cy="6857990"/>
          </a:xfrm>
          <a:prstGeom prst="rect">
            <a:avLst/>
          </a:prstGeom>
          <a:noFill/>
          <a:ln>
            <a:noFill/>
          </a:ln>
        </p:spPr>
      </p:pic>
      <p:sp>
        <p:nvSpPr>
          <p:cNvPr id="145" name="Google Shape;145;p14"/>
          <p:cNvSpPr/>
          <p:nvPr/>
        </p:nvSpPr>
        <p:spPr>
          <a:xfrm rot="5400000">
            <a:off x="7131809" y="1385982"/>
            <a:ext cx="4031414" cy="4100418"/>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5">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
        <p:nvSpPr>
          <p:cNvPr id="146" name="Google Shape;146;p14"/>
          <p:cNvSpPr txBox="1"/>
          <p:nvPr>
            <p:ph type="ctrTitle"/>
          </p:nvPr>
        </p:nvSpPr>
        <p:spPr>
          <a:xfrm>
            <a:off x="7389962" y="1673524"/>
            <a:ext cx="3485073" cy="242050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2"/>
              </a:buClr>
              <a:buSzPts val="4000"/>
              <a:buFont typeface="Sorts Mill Goudy"/>
              <a:buNone/>
            </a:pPr>
            <a:r>
              <a:rPr lang="en-IN" sz="4000"/>
              <a:t>Used Car Price Prediction</a:t>
            </a:r>
            <a:endParaRPr/>
          </a:p>
        </p:txBody>
      </p:sp>
      <p:sp>
        <p:nvSpPr>
          <p:cNvPr id="147" name="Google Shape;147;p14"/>
          <p:cNvSpPr txBox="1"/>
          <p:nvPr>
            <p:ph idx="1" type="subTitle"/>
          </p:nvPr>
        </p:nvSpPr>
        <p:spPr>
          <a:xfrm>
            <a:off x="7389965" y="4157933"/>
            <a:ext cx="3485072" cy="10265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610"/>
              <a:buNone/>
            </a:pPr>
            <a:r>
              <a:rPr lang="en-IN" sz="2300"/>
              <a:t>By:</a:t>
            </a:r>
            <a:endParaRPr/>
          </a:p>
          <a:p>
            <a:pPr indent="0" lvl="0" marL="0" rtl="0" algn="l">
              <a:lnSpc>
                <a:spcPct val="110000"/>
              </a:lnSpc>
              <a:spcBef>
                <a:spcPts val="1060"/>
              </a:spcBef>
              <a:spcAft>
                <a:spcPts val="0"/>
              </a:spcAft>
              <a:buSzPts val="1610"/>
              <a:buNone/>
            </a:pPr>
            <a:r>
              <a:rPr lang="en-IN"/>
              <a:t>Gaurav More</a:t>
            </a:r>
            <a:endParaRPr/>
          </a:p>
        </p:txBody>
      </p:sp>
      <p:pic>
        <p:nvPicPr>
          <p:cNvPr id="148" name="Google Shape;148;p14"/>
          <p:cNvPicPr preferRelativeResize="0"/>
          <p:nvPr/>
        </p:nvPicPr>
        <p:blipFill rotWithShape="1">
          <a:blip r:embed="rId6">
            <a:alphaModFix/>
          </a:blip>
          <a:srcRect b="0" l="0" r="0" t="0"/>
          <a:stretch/>
        </p:blipFill>
        <p:spPr>
          <a:xfrm>
            <a:off x="994275" y="353684"/>
            <a:ext cx="2929890" cy="213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01" name="Google Shape;201;p23"/>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15999" lvl="2" marL="1026000" rtl="0" algn="l">
              <a:spcBef>
                <a:spcPts val="0"/>
              </a:spcBef>
              <a:spcAft>
                <a:spcPts val="0"/>
              </a:spcAft>
              <a:buSzPts val="1260"/>
              <a:buChar char="■"/>
            </a:pPr>
            <a:r>
              <a:rPr lang="en-IN">
                <a:latin typeface="Arial"/>
                <a:ea typeface="Arial"/>
                <a:cs typeface="Arial"/>
                <a:sym typeface="Arial"/>
              </a:rPr>
              <a:t>Location: Availability Location of Car</a:t>
            </a:r>
            <a:endParaRPr/>
          </a:p>
          <a:p>
            <a:pPr indent="-215999" lvl="2" marL="1026000" rtl="0" algn="l">
              <a:spcBef>
                <a:spcPts val="960"/>
              </a:spcBef>
              <a:spcAft>
                <a:spcPts val="0"/>
              </a:spcAft>
              <a:buSzPts val="1260"/>
              <a:buChar char="■"/>
            </a:pPr>
            <a:r>
              <a:rPr lang="en-IN">
                <a:latin typeface="Arial"/>
                <a:ea typeface="Arial"/>
                <a:cs typeface="Arial"/>
                <a:sym typeface="Arial"/>
              </a:rPr>
              <a:t>Transmission: Power Transmission type of the car</a:t>
            </a:r>
            <a:endParaRPr/>
          </a:p>
          <a:p>
            <a:pPr indent="-215999" lvl="2" marL="1026000" rtl="0" algn="l">
              <a:spcBef>
                <a:spcPts val="960"/>
              </a:spcBef>
              <a:spcAft>
                <a:spcPts val="0"/>
              </a:spcAft>
              <a:buSzPts val="1260"/>
              <a:buChar char="■"/>
            </a:pPr>
            <a:r>
              <a:rPr lang="en-IN">
                <a:latin typeface="Arial"/>
                <a:ea typeface="Arial"/>
                <a:cs typeface="Arial"/>
                <a:sym typeface="Arial"/>
              </a:rPr>
              <a:t>Seating Capacity: Total number of passengers that the car can accomodate</a:t>
            </a:r>
            <a:endParaRPr>
              <a:latin typeface="Arial"/>
              <a:ea typeface="Arial"/>
              <a:cs typeface="Arial"/>
              <a:sym typeface="Arial"/>
            </a:endParaRPr>
          </a:p>
          <a:p>
            <a:pPr indent="-215999" lvl="2" marL="1026000" rtl="0" algn="l">
              <a:spcBef>
                <a:spcPts val="960"/>
              </a:spcBef>
              <a:spcAft>
                <a:spcPts val="0"/>
              </a:spcAft>
              <a:buSzPts val="1260"/>
              <a:buChar char="■"/>
            </a:pPr>
            <a:r>
              <a:rPr lang="en-IN">
                <a:latin typeface="Arial"/>
                <a:ea typeface="Arial"/>
                <a:cs typeface="Arial"/>
                <a:sym typeface="Arial"/>
              </a:rPr>
              <a:t>Mileage: Mileage of the Car</a:t>
            </a:r>
            <a:endParaRPr/>
          </a:p>
          <a:p>
            <a:pPr indent="-203764" lvl="0" marL="342900" rtl="0" algn="l">
              <a:lnSpc>
                <a:spcPct val="110000"/>
              </a:lnSpc>
              <a:spcBef>
                <a:spcPts val="1060"/>
              </a:spcBef>
              <a:spcAft>
                <a:spcPts val="0"/>
              </a:spcAft>
              <a:buSzPts val="1610"/>
              <a:buNone/>
            </a:pPr>
            <a:r>
              <a:t/>
            </a:r>
            <a:endParaRPr/>
          </a:p>
          <a:p>
            <a:pPr indent="-270000" lvl="1" marL="720000" rtl="0" algn="l">
              <a:spcBef>
                <a:spcPts val="960"/>
              </a:spcBef>
              <a:spcAft>
                <a:spcPts val="0"/>
              </a:spcAft>
              <a:buSzPts val="1260"/>
              <a:buChar char="○"/>
            </a:pPr>
            <a:r>
              <a:rPr lang="en-IN" sz="1800">
                <a:latin typeface="Arial"/>
                <a:ea typeface="Arial"/>
                <a:cs typeface="Arial"/>
                <a:sym typeface="Arial"/>
              </a:rPr>
              <a:t>Target / Label Column:</a:t>
            </a:r>
            <a:endParaRPr/>
          </a:p>
          <a:p>
            <a:pPr indent="-215999" lvl="2" marL="1026000" rtl="0" algn="l">
              <a:spcBef>
                <a:spcPts val="960"/>
              </a:spcBef>
              <a:spcAft>
                <a:spcPts val="0"/>
              </a:spcAft>
              <a:buSzPts val="1260"/>
              <a:buChar char="■"/>
            </a:pPr>
            <a:r>
              <a:rPr lang="en-IN">
                <a:latin typeface="Arial"/>
                <a:ea typeface="Arial"/>
                <a:cs typeface="Arial"/>
                <a:sym typeface="Arial"/>
              </a:rPr>
              <a:t>Price: Selling Price of the Car</a:t>
            </a:r>
            <a:endParaRPr/>
          </a:p>
          <a:p>
            <a:pPr indent="0" lvl="0" marL="36900" rtl="0" algn="l">
              <a:lnSpc>
                <a:spcPct val="110000"/>
              </a:lnSpc>
              <a:spcBef>
                <a:spcPts val="1060"/>
              </a:spcBef>
              <a:spcAft>
                <a:spcPts val="0"/>
              </a:spcAft>
              <a:buSzPts val="161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07" name="Google Shape;207;p24"/>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85000" lnSpcReduction="20000"/>
          </a:bodyPr>
          <a:lstStyle/>
          <a:p>
            <a:pPr indent="0" lvl="0" marL="36900" rtl="0" algn="l">
              <a:lnSpc>
                <a:spcPct val="110000"/>
              </a:lnSpc>
              <a:spcBef>
                <a:spcPts val="0"/>
              </a:spcBef>
              <a:spcAft>
                <a:spcPts val="0"/>
              </a:spcAft>
              <a:buSzPct val="70000"/>
              <a:buNone/>
            </a:pPr>
            <a:r>
              <a:rPr b="1" lang="en-IN" sz="2200">
                <a:latin typeface="Arial"/>
                <a:ea typeface="Arial"/>
                <a:cs typeface="Arial"/>
                <a:sym typeface="Arial"/>
              </a:rPr>
              <a:t>Data Preprocessing Done</a:t>
            </a:r>
            <a:endParaRPr/>
          </a:p>
          <a:p>
            <a:pPr indent="-279749" lvl="0" marL="285750" rtl="0" algn="l">
              <a:lnSpc>
                <a:spcPct val="107000"/>
              </a:lnSpc>
              <a:spcBef>
                <a:spcPts val="933"/>
              </a:spcBef>
              <a:spcAft>
                <a:spcPts val="0"/>
              </a:spcAft>
              <a:buSzPct val="70000"/>
              <a:buChar char="●"/>
            </a:pPr>
            <a:r>
              <a:rPr lang="en-IN" sz="1800">
                <a:latin typeface="Arial"/>
                <a:ea typeface="Arial"/>
                <a:cs typeface="Arial"/>
                <a:sym typeface="Arial"/>
              </a:rPr>
              <a:t>Rows containing incorrectly entered data were removed first.</a:t>
            </a:r>
            <a:endParaRPr sz="1800">
              <a:latin typeface="Calibri"/>
              <a:ea typeface="Calibri"/>
              <a:cs typeface="Calibri"/>
              <a:sym typeface="Calibri"/>
            </a:endParaRPr>
          </a:p>
          <a:p>
            <a:pPr indent="-279749" lvl="0" marL="285750" rtl="0" algn="l">
              <a:lnSpc>
                <a:spcPct val="107000"/>
              </a:lnSpc>
              <a:spcBef>
                <a:spcPts val="933"/>
              </a:spcBef>
              <a:spcAft>
                <a:spcPts val="0"/>
              </a:spcAft>
              <a:buSzPct val="70000"/>
              <a:buChar char="●"/>
            </a:pPr>
            <a:r>
              <a:rPr lang="en-IN" sz="1800">
                <a:latin typeface="Arial"/>
                <a:ea typeface="Arial"/>
                <a:cs typeface="Arial"/>
                <a:sym typeface="Arial"/>
              </a:rPr>
              <a:t>Data in columns: Seating Capacity,Mileage,Price,Total Kilometers Driven,Year were converted to int64 / float data type.</a:t>
            </a:r>
            <a:endParaRPr sz="1800">
              <a:latin typeface="Calibri"/>
              <a:ea typeface="Calibri"/>
              <a:cs typeface="Calibri"/>
              <a:sym typeface="Calibri"/>
            </a:endParaRPr>
          </a:p>
          <a:p>
            <a:pPr indent="-279749" lvl="0" marL="285750" rtl="0" algn="l">
              <a:lnSpc>
                <a:spcPct val="107000"/>
              </a:lnSpc>
              <a:spcBef>
                <a:spcPts val="933"/>
              </a:spcBef>
              <a:spcAft>
                <a:spcPts val="0"/>
              </a:spcAft>
              <a:buSzPct val="70000"/>
              <a:buChar char="●"/>
            </a:pPr>
            <a:r>
              <a:rPr lang="en-IN" sz="1800">
                <a:latin typeface="Arial"/>
                <a:ea typeface="Arial"/>
                <a:cs typeface="Arial"/>
                <a:sym typeface="Arial"/>
              </a:rPr>
              <a:t>There were rows containing a character: ‘-‘ as data. These entries were first converted into NaN values and then imputed with data using most frequently occurring value imputation and KNN imputation techniques.</a:t>
            </a:r>
            <a:endParaRPr sz="1800">
              <a:latin typeface="Calibri"/>
              <a:ea typeface="Calibri"/>
              <a:cs typeface="Calibri"/>
              <a:sym typeface="Calibri"/>
            </a:endParaRPr>
          </a:p>
          <a:p>
            <a:pPr indent="-279749" lvl="0" marL="285750" rtl="0" algn="l">
              <a:lnSpc>
                <a:spcPct val="107000"/>
              </a:lnSpc>
              <a:spcBef>
                <a:spcPts val="933"/>
              </a:spcBef>
              <a:spcAft>
                <a:spcPts val="0"/>
              </a:spcAft>
              <a:buSzPct val="70000"/>
              <a:buChar char="●"/>
            </a:pPr>
            <a:r>
              <a:rPr lang="en-IN" sz="1800">
                <a:latin typeface="Arial"/>
                <a:ea typeface="Arial"/>
                <a:cs typeface="Arial"/>
                <a:sym typeface="Arial"/>
              </a:rPr>
              <a:t>Duplicate data elements which had their starting letters in upper case and lower case were converted to data elements starting with uppercase letters.</a:t>
            </a:r>
            <a:endParaRPr sz="1800">
              <a:latin typeface="Calibri"/>
              <a:ea typeface="Calibri"/>
              <a:cs typeface="Calibri"/>
              <a:sym typeface="Calibri"/>
            </a:endParaRPr>
          </a:p>
          <a:p>
            <a:pPr indent="-279749" lvl="0" marL="285750" rtl="0" algn="l">
              <a:lnSpc>
                <a:spcPct val="107000"/>
              </a:lnSpc>
              <a:spcBef>
                <a:spcPts val="933"/>
              </a:spcBef>
              <a:spcAft>
                <a:spcPts val="0"/>
              </a:spcAft>
              <a:buSzPct val="70000"/>
              <a:buChar char="●"/>
            </a:pPr>
            <a:r>
              <a:rPr lang="en-IN" sz="1800">
                <a:latin typeface="Arial"/>
                <a:ea typeface="Arial"/>
                <a:cs typeface="Arial"/>
                <a:sym typeface="Arial"/>
              </a:rPr>
              <a:t>Columns: Unnamed: 0(just a series of numbers) was dropped</a:t>
            </a:r>
            <a:r>
              <a:rPr lang="en-IN" sz="1800">
                <a:latin typeface="Calibri"/>
                <a:ea typeface="Calibri"/>
                <a:cs typeface="Calibri"/>
                <a:sym typeface="Calibri"/>
              </a:rPr>
              <a:t> </a:t>
            </a:r>
            <a:r>
              <a:rPr lang="en-IN" sz="1800">
                <a:latin typeface="Arial"/>
                <a:ea typeface="Arial"/>
                <a:cs typeface="Arial"/>
                <a:sym typeface="Arial"/>
              </a:rPr>
              <a:t>since it doesn't contribute to building a good model for predicting the target variable values.</a:t>
            </a:r>
            <a:endParaRPr sz="1800">
              <a:latin typeface="Calibri"/>
              <a:ea typeface="Calibri"/>
              <a:cs typeface="Calibri"/>
              <a:sym typeface="Calibri"/>
            </a:endParaRPr>
          </a:p>
          <a:p>
            <a:pPr indent="0" lvl="0" marL="36900" rtl="0" algn="l">
              <a:lnSpc>
                <a:spcPct val="110000"/>
              </a:lnSpc>
              <a:spcBef>
                <a:spcPts val="1133"/>
              </a:spcBef>
              <a:spcAft>
                <a:spcPts val="0"/>
              </a:spcAft>
              <a:buSzPct val="70000"/>
              <a:buNone/>
            </a:pPr>
            <a:r>
              <a:t/>
            </a:r>
            <a:endParaRPr sz="1800">
              <a:latin typeface="Calibri"/>
              <a:ea typeface="Calibri"/>
              <a:cs typeface="Calibri"/>
              <a:sym typeface="Calibri"/>
            </a:endParaRPr>
          </a:p>
          <a:p>
            <a:pPr indent="-211454" lvl="0" marL="342900" rtl="0" algn="l">
              <a:lnSpc>
                <a:spcPct val="110000"/>
              </a:lnSpc>
              <a:spcBef>
                <a:spcPts val="1025"/>
              </a:spcBef>
              <a:spcAft>
                <a:spcPts val="0"/>
              </a:spcAft>
              <a:buSzPct val="94705"/>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13" name="Google Shape;213;p25"/>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400"/>
              <a:buNone/>
            </a:pPr>
            <a:r>
              <a:rPr b="1" lang="en-IN" sz="2000">
                <a:latin typeface="Arial"/>
                <a:ea typeface="Arial"/>
                <a:cs typeface="Arial"/>
                <a:sym typeface="Arial"/>
              </a:rPr>
              <a:t>Feature Engineering:</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In order to better understand the relationships between Car price and Car attributes, ‘Brand’,’Model’ and ‘Variant’ columns were created based on data of existing columns: ‘Brand Name’ and ‘Model Name'.</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Column ‘Car Age’ was created based on data from ‘Year’.</a:t>
            </a:r>
            <a:endParaRPr sz="1800">
              <a:latin typeface="Calibri"/>
              <a:ea typeface="Calibri"/>
              <a:cs typeface="Calibri"/>
              <a:sym typeface="Calibri"/>
            </a:endParaRPr>
          </a:p>
          <a:p>
            <a:pPr indent="-225989" lvl="0" marL="342900" rtl="0" algn="l">
              <a:lnSpc>
                <a:spcPct val="110000"/>
              </a:lnSpc>
              <a:spcBef>
                <a:spcPts val="11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19" name="Google Shape;219;p26"/>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400"/>
              <a:buNone/>
            </a:pPr>
            <a:r>
              <a:rPr lang="en-IN" sz="2000">
                <a:latin typeface="Arial"/>
                <a:ea typeface="Arial"/>
                <a:cs typeface="Arial"/>
                <a:sym typeface="Arial"/>
              </a:rPr>
              <a:t>Data Inputs- Logic- Output Relationships</a:t>
            </a:r>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The Datasets consist mainly of Float and Object data type variables. The relationships between the independent variables and dependent variable were analysed.</a:t>
            </a:r>
            <a:endParaRPr sz="1800">
              <a:latin typeface="Calibri"/>
              <a:ea typeface="Calibri"/>
              <a:cs typeface="Calibri"/>
              <a:sym typeface="Calibri"/>
            </a:endParaRPr>
          </a:p>
          <a:p>
            <a:pPr indent="0" lvl="0" marL="36900" rtl="0" algn="l">
              <a:lnSpc>
                <a:spcPct val="110000"/>
              </a:lnSpc>
              <a:spcBef>
                <a:spcPts val="1060"/>
              </a:spcBef>
              <a:spcAft>
                <a:spcPts val="0"/>
              </a:spcAft>
              <a:buSzPts val="161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25" name="Google Shape;225;p2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400"/>
              <a:buNone/>
            </a:pPr>
            <a:r>
              <a:rPr b="1" lang="en-IN" sz="2000">
                <a:latin typeface="Arial"/>
                <a:ea typeface="Arial"/>
                <a:cs typeface="Arial"/>
                <a:sym typeface="Arial"/>
              </a:rPr>
              <a:t>Hardware</a:t>
            </a:r>
            <a:r>
              <a:rPr b="1" lang="en-IN" sz="1800">
                <a:latin typeface="Arial"/>
                <a:ea typeface="Arial"/>
                <a:cs typeface="Arial"/>
                <a:sym typeface="Arial"/>
              </a:rPr>
              <a:t> and Software Requirements and Tools Used</a:t>
            </a:r>
            <a:endParaRPr/>
          </a:p>
          <a:p>
            <a:pPr indent="-306000" lvl="0" marL="342900" rtl="0" algn="l">
              <a:lnSpc>
                <a:spcPct val="110000"/>
              </a:lnSpc>
              <a:spcBef>
                <a:spcPts val="960"/>
              </a:spcBef>
              <a:spcAft>
                <a:spcPts val="0"/>
              </a:spcAft>
              <a:buSzPts val="1260"/>
              <a:buChar char="●"/>
            </a:pPr>
            <a:r>
              <a:rPr b="1" lang="en-IN" sz="1800">
                <a:latin typeface="Arial"/>
                <a:ea typeface="Arial"/>
                <a:cs typeface="Arial"/>
                <a:sym typeface="Arial"/>
              </a:rPr>
              <a:t>Hardware Used:</a:t>
            </a:r>
            <a:endParaRPr sz="1800">
              <a:latin typeface="Calibri"/>
              <a:ea typeface="Calibri"/>
              <a:cs typeface="Calibri"/>
              <a:sym typeface="Calibri"/>
            </a:endParaRPr>
          </a:p>
          <a:p>
            <a:pPr indent="-342900" lvl="1" marL="720000" rtl="0" algn="l">
              <a:lnSpc>
                <a:spcPct val="107000"/>
              </a:lnSpc>
              <a:spcBef>
                <a:spcPts val="920"/>
              </a:spcBef>
              <a:spcAft>
                <a:spcPts val="0"/>
              </a:spcAft>
              <a:buSzPts val="1120"/>
              <a:buFont typeface="Noto Sans Symbols"/>
              <a:buChar char="∙"/>
            </a:pPr>
            <a:r>
              <a:rPr lang="en-IN" sz="1600">
                <a:latin typeface="Arial"/>
                <a:ea typeface="Arial"/>
                <a:cs typeface="Arial"/>
                <a:sym typeface="Arial"/>
              </a:rPr>
              <a:t>Processor: AMD Ryzen 9 5900HX(8 Cores 16 Logical Processors)</a:t>
            </a:r>
            <a:endParaRPr sz="1600">
              <a:latin typeface="Calibri"/>
              <a:ea typeface="Calibri"/>
              <a:cs typeface="Calibri"/>
              <a:sym typeface="Calibri"/>
            </a:endParaRPr>
          </a:p>
          <a:p>
            <a:pPr indent="-342900" lvl="1" marL="720000" rtl="0" algn="l">
              <a:lnSpc>
                <a:spcPct val="107000"/>
              </a:lnSpc>
              <a:spcBef>
                <a:spcPts val="920"/>
              </a:spcBef>
              <a:spcAft>
                <a:spcPts val="0"/>
              </a:spcAft>
              <a:buSzPts val="1120"/>
              <a:buFont typeface="Noto Sans Symbols"/>
              <a:buChar char="∙"/>
            </a:pPr>
            <a:r>
              <a:rPr lang="en-IN" sz="1600">
                <a:latin typeface="Arial"/>
                <a:ea typeface="Arial"/>
                <a:cs typeface="Arial"/>
                <a:sym typeface="Arial"/>
              </a:rPr>
              <a:t>Physical Memory: 16.0GB (3200MHz) </a:t>
            </a:r>
            <a:endParaRPr sz="1600">
              <a:latin typeface="Calibri"/>
              <a:ea typeface="Calibri"/>
              <a:cs typeface="Calibri"/>
              <a:sym typeface="Calibri"/>
            </a:endParaRPr>
          </a:p>
          <a:p>
            <a:pPr indent="-342900" lvl="1" marL="720000" rtl="0" algn="l">
              <a:lnSpc>
                <a:spcPct val="107000"/>
              </a:lnSpc>
              <a:spcBef>
                <a:spcPts val="920"/>
              </a:spcBef>
              <a:spcAft>
                <a:spcPts val="0"/>
              </a:spcAft>
              <a:buSzPts val="1120"/>
              <a:buFont typeface="Noto Sans Symbols"/>
              <a:buChar char="∙"/>
            </a:pPr>
            <a:r>
              <a:rPr lang="en-IN" sz="1600">
                <a:latin typeface="Arial"/>
                <a:ea typeface="Arial"/>
                <a:cs typeface="Arial"/>
                <a:sym typeface="Arial"/>
              </a:rPr>
              <a:t>GPU: Nvidia RTX 3060 (192 bits), 6GB DDR6 VRAM, 3840 CUDA cores.</a:t>
            </a:r>
            <a:endParaRPr sz="1600">
              <a:latin typeface="Calibri"/>
              <a:ea typeface="Calibri"/>
              <a:cs typeface="Calibri"/>
              <a:sym typeface="Calibri"/>
            </a:endParaRPr>
          </a:p>
          <a:p>
            <a:pPr indent="0" lvl="0" marL="36900" rtl="0" algn="l">
              <a:lnSpc>
                <a:spcPct val="110000"/>
              </a:lnSpc>
              <a:spcBef>
                <a:spcPts val="11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31" name="Google Shape;231;p28"/>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306000" lvl="0" marL="342900" rtl="0" algn="l">
              <a:lnSpc>
                <a:spcPct val="110000"/>
              </a:lnSpc>
              <a:spcBef>
                <a:spcPts val="0"/>
              </a:spcBef>
              <a:spcAft>
                <a:spcPts val="0"/>
              </a:spcAft>
              <a:buSzPts val="1260"/>
              <a:buChar char="●"/>
            </a:pPr>
            <a:r>
              <a:rPr b="1" lang="en-IN" sz="1800">
                <a:latin typeface="Arial"/>
                <a:ea typeface="Arial"/>
                <a:cs typeface="Arial"/>
                <a:sym typeface="Arial"/>
              </a:rPr>
              <a:t>Software Used:</a:t>
            </a:r>
            <a:endParaRPr/>
          </a:p>
          <a:p>
            <a:pPr indent="-270000" lvl="1" marL="720000" rtl="0" algn="l">
              <a:spcBef>
                <a:spcPts val="960"/>
              </a:spcBef>
              <a:spcAft>
                <a:spcPts val="0"/>
              </a:spcAft>
              <a:buSzPts val="1260"/>
              <a:buFont typeface="Arial"/>
              <a:buChar char="•"/>
            </a:pPr>
            <a:r>
              <a:rPr lang="en-IN" sz="1800">
                <a:latin typeface="Arial"/>
                <a:ea typeface="Arial"/>
                <a:cs typeface="Arial"/>
                <a:sym typeface="Arial"/>
              </a:rPr>
              <a:t>Windows 10 Operating System</a:t>
            </a:r>
            <a:endParaRPr/>
          </a:p>
          <a:p>
            <a:pPr indent="-270000" lvl="1" marL="720000" rtl="0" algn="l">
              <a:spcBef>
                <a:spcPts val="960"/>
              </a:spcBef>
              <a:spcAft>
                <a:spcPts val="0"/>
              </a:spcAft>
              <a:buSzPts val="1260"/>
              <a:buFont typeface="Arial"/>
              <a:buChar char="•"/>
            </a:pPr>
            <a:r>
              <a:rPr lang="en-IN" sz="1800">
                <a:latin typeface="Arial"/>
                <a:ea typeface="Arial"/>
                <a:cs typeface="Arial"/>
                <a:sym typeface="Arial"/>
              </a:rPr>
              <a:t>Anaconda Package and Environment Manager: Anaconda is a distribution of the Python and R programming languages for scientific computing, that aims to simplify package management and deployment. The distribution includes data-science packages suitable for Windows and provides a host of tools and environment for conducting Data Analytical and Scientific works. Anaconda provides all the necessary Python packages and libraries for Machine learning projects.</a:t>
            </a:r>
            <a:endParaRPr sz="1800">
              <a:latin typeface="Calibri"/>
              <a:ea typeface="Calibri"/>
              <a:cs typeface="Calibri"/>
              <a:sym typeface="Calibri"/>
            </a:endParaRPr>
          </a:p>
          <a:p>
            <a:pPr indent="-198880" lvl="1" marL="720000" rtl="0" algn="l">
              <a:spcBef>
                <a:spcPts val="920"/>
              </a:spcBef>
              <a:spcAft>
                <a:spcPts val="0"/>
              </a:spcAft>
              <a:buSzPts val="1120"/>
              <a:buFont typeface="Arial"/>
              <a:buNone/>
            </a:pPr>
            <a:r>
              <a:t/>
            </a:r>
            <a:endParaRPr sz="1600">
              <a:latin typeface="Calibri"/>
              <a:ea typeface="Calibri"/>
              <a:cs typeface="Calibri"/>
              <a:sym typeface="Calibri"/>
            </a:endParaRPr>
          </a:p>
          <a:p>
            <a:pPr indent="-225989" lvl="0" marL="342900" rtl="0" algn="l">
              <a:lnSpc>
                <a:spcPct val="110000"/>
              </a:lnSpc>
              <a:spcBef>
                <a:spcPts val="9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37" name="Google Shape;237;p29"/>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42900" lvl="1" marL="720000" rtl="0" algn="l">
              <a:lnSpc>
                <a:spcPct val="107000"/>
              </a:lnSpc>
              <a:spcBef>
                <a:spcPts val="0"/>
              </a:spcBef>
              <a:spcAft>
                <a:spcPts val="0"/>
              </a:spcAft>
              <a:buSzPts val="1260"/>
              <a:buFont typeface="Noto Sans Symbols"/>
              <a:buChar char="∙"/>
            </a:pPr>
            <a:r>
              <a:rPr lang="en-IN" sz="1800">
                <a:latin typeface="Arial"/>
                <a:ea typeface="Arial"/>
                <a:cs typeface="Arial"/>
                <a:sym typeface="Arial"/>
              </a:rPr>
              <a:t>Jupyter Notebook: The Jupyter Notebook is an open-source web application that allows data scientists to create and share documents that integrate live code, equations, computational output, visualizations, and other multimedia resources, along with explanatory text in a single document.</a:t>
            </a:r>
            <a:endParaRPr/>
          </a:p>
          <a:p>
            <a:pPr indent="-342900" lvl="1" marL="72000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Python3: It is open source, interpreted, high level language and provides great approach for object-oriented programming. It is one of the best languages used for Data Analytics And Data science projects/application. Python provides numerous libraries to deal with mathematics, statistics and scientific function.</a:t>
            </a:r>
            <a:endParaRPr/>
          </a:p>
          <a:p>
            <a:pPr indent="-176655" lvl="1" marL="720000" rtl="0" algn="l">
              <a:spcBef>
                <a:spcPts val="1220"/>
              </a:spcBef>
              <a:spcAft>
                <a:spcPts val="0"/>
              </a:spcAft>
              <a:buSzPts val="1470"/>
              <a:buFont typeface="Arial"/>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43" name="Google Shape;243;p30"/>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70000" lvl="1" marL="720000" rtl="0" algn="l">
              <a:spcBef>
                <a:spcPts val="0"/>
              </a:spcBef>
              <a:spcAft>
                <a:spcPts val="0"/>
              </a:spcAft>
              <a:buSzPts val="1260"/>
              <a:buFont typeface="Arial"/>
              <a:buChar char="•"/>
            </a:pPr>
            <a:r>
              <a:rPr lang="en-IN" sz="1800">
                <a:latin typeface="Arial"/>
                <a:ea typeface="Arial"/>
                <a:cs typeface="Arial"/>
                <a:sym typeface="Arial"/>
              </a:rPr>
              <a:t>Python Libraries used:</a:t>
            </a:r>
            <a:endParaRPr/>
          </a:p>
          <a:p>
            <a:pPr indent="-285749" lvl="2" marL="1048950" rtl="0" algn="l">
              <a:lnSpc>
                <a:spcPct val="107000"/>
              </a:lnSpc>
              <a:spcBef>
                <a:spcPts val="960"/>
              </a:spcBef>
              <a:spcAft>
                <a:spcPts val="0"/>
              </a:spcAft>
              <a:buSzPts val="1260"/>
              <a:buFont typeface="Arial"/>
              <a:buChar char="•"/>
            </a:pPr>
            <a:r>
              <a:rPr lang="en-IN">
                <a:latin typeface="Arial"/>
                <a:ea typeface="Arial"/>
                <a:cs typeface="Arial"/>
                <a:sym typeface="Arial"/>
              </a:rPr>
              <a:t>Pandas: For carrying out Data Analysis, Data Manipulation, Data Cleaning etc</a:t>
            </a:r>
            <a:endParaRPr/>
          </a:p>
          <a:p>
            <a:pPr indent="-285749" lvl="2" marL="1048950" rtl="0" algn="l">
              <a:lnSpc>
                <a:spcPct val="107000"/>
              </a:lnSpc>
              <a:spcBef>
                <a:spcPts val="960"/>
              </a:spcBef>
              <a:spcAft>
                <a:spcPts val="0"/>
              </a:spcAft>
              <a:buSzPts val="1260"/>
              <a:buFont typeface="Arial"/>
              <a:buChar char="•"/>
            </a:pPr>
            <a:r>
              <a:rPr lang="en-IN">
                <a:latin typeface="Arial"/>
                <a:ea typeface="Arial"/>
                <a:cs typeface="Arial"/>
                <a:sym typeface="Arial"/>
              </a:rPr>
              <a:t>Numpy: For performing a variety of operations on the datasets.</a:t>
            </a:r>
            <a:endParaRPr/>
          </a:p>
          <a:p>
            <a:pPr indent="-285749" lvl="2" marL="1048950" rtl="0" algn="l">
              <a:lnSpc>
                <a:spcPct val="107000"/>
              </a:lnSpc>
              <a:spcBef>
                <a:spcPts val="960"/>
              </a:spcBef>
              <a:spcAft>
                <a:spcPts val="0"/>
              </a:spcAft>
              <a:buSzPts val="1260"/>
              <a:buFont typeface="Arial"/>
              <a:buChar char="•"/>
            </a:pPr>
            <a:r>
              <a:rPr lang="en-IN">
                <a:latin typeface="Arial"/>
                <a:ea typeface="Arial"/>
                <a:cs typeface="Arial"/>
                <a:sym typeface="Arial"/>
              </a:rPr>
              <a:t>matplotlib.pyplot, Seaborn: For visualizing Data and various relationships between Feature and Label Columns</a:t>
            </a:r>
            <a:endParaRPr/>
          </a:p>
          <a:p>
            <a:pPr indent="-285749" lvl="2" marL="1048950" rtl="0" algn="l">
              <a:lnSpc>
                <a:spcPct val="107000"/>
              </a:lnSpc>
              <a:spcBef>
                <a:spcPts val="960"/>
              </a:spcBef>
              <a:spcAft>
                <a:spcPts val="0"/>
              </a:spcAft>
              <a:buSzPts val="1260"/>
              <a:buFont typeface="Arial"/>
              <a:buChar char="•"/>
            </a:pPr>
            <a:r>
              <a:rPr lang="en-IN">
                <a:latin typeface="Arial"/>
                <a:ea typeface="Arial"/>
                <a:cs typeface="Arial"/>
                <a:sym typeface="Arial"/>
              </a:rPr>
              <a:t>Scipy: For performing operations on the datasets</a:t>
            </a:r>
            <a:endParaRPr/>
          </a:p>
          <a:p>
            <a:pPr indent="-285749" lvl="2" marL="1048950" rtl="0" algn="l">
              <a:lnSpc>
                <a:spcPct val="107000"/>
              </a:lnSpc>
              <a:spcBef>
                <a:spcPts val="1160"/>
              </a:spcBef>
              <a:spcAft>
                <a:spcPts val="0"/>
              </a:spcAft>
              <a:buSzPts val="1260"/>
              <a:buFont typeface="Arial"/>
              <a:buChar char="•"/>
            </a:pPr>
            <a:r>
              <a:rPr lang="en-IN">
                <a:latin typeface="Arial"/>
                <a:ea typeface="Arial"/>
                <a:cs typeface="Arial"/>
                <a:sym typeface="Arial"/>
              </a:rPr>
              <a:t>Statsmodels: For performing statistical analysis</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49" name="Google Shape;249;p31"/>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270000" lvl="1" marL="720000" rtl="0" algn="l">
              <a:spcBef>
                <a:spcPts val="0"/>
              </a:spcBef>
              <a:spcAft>
                <a:spcPts val="0"/>
              </a:spcAft>
              <a:buSzPts val="1120"/>
              <a:buFont typeface="Arial"/>
              <a:buChar char="•"/>
            </a:pPr>
            <a:r>
              <a:rPr lang="en-IN" sz="1600">
                <a:latin typeface="Arial"/>
                <a:ea typeface="Arial"/>
                <a:cs typeface="Arial"/>
                <a:sym typeface="Arial"/>
              </a:rPr>
              <a:t>sklearn for Modelling Machine learning algorithms, Data Encoding, Evaluation metrics, Data Transformation,Data Scaling, Component analysis,Feature selection etc.</a:t>
            </a:r>
            <a:endParaRPr sz="1600">
              <a:latin typeface="Calibri"/>
              <a:ea typeface="Calibri"/>
              <a:cs typeface="Calibri"/>
              <a:sym typeface="Calibri"/>
            </a:endParaRPr>
          </a:p>
          <a:p>
            <a:pPr indent="0" lvl="0" marL="36900" rtl="0" algn="l">
              <a:lnSpc>
                <a:spcPct val="110000"/>
              </a:lnSpc>
              <a:spcBef>
                <a:spcPts val="1000"/>
              </a:spcBef>
              <a:spcAft>
                <a:spcPts val="0"/>
              </a:spcAft>
              <a:buSzPts val="1400"/>
              <a:buNone/>
            </a:pPr>
            <a:r>
              <a:rPr b="1" lang="en-IN" sz="2000">
                <a:latin typeface="Arial"/>
                <a:ea typeface="Arial"/>
                <a:cs typeface="Arial"/>
                <a:sym typeface="Arial"/>
              </a:rPr>
              <a:t>Exploratory Data Analysis</a:t>
            </a:r>
            <a:endParaRPr/>
          </a:p>
          <a:p>
            <a:pPr indent="0" lvl="0" marL="36900" rtl="0" algn="l">
              <a:lnSpc>
                <a:spcPct val="110000"/>
              </a:lnSpc>
              <a:spcBef>
                <a:spcPts val="960"/>
              </a:spcBef>
              <a:spcAft>
                <a:spcPts val="0"/>
              </a:spcAft>
              <a:buSzPts val="1260"/>
              <a:buNone/>
            </a:pPr>
            <a:r>
              <a:rPr b="1" lang="en-IN" sz="1800">
                <a:latin typeface="Arial"/>
                <a:ea typeface="Arial"/>
                <a:cs typeface="Arial"/>
                <a:sym typeface="Arial"/>
              </a:rPr>
              <a:t>Visualizations</a:t>
            </a:r>
            <a:endParaRPr sz="1800">
              <a:latin typeface="Calibri"/>
              <a:ea typeface="Calibri"/>
              <a:cs typeface="Calibri"/>
              <a:sym typeface="Calibri"/>
            </a:endParaRPr>
          </a:p>
          <a:p>
            <a:pPr indent="-306000" lvl="0" marL="342900" rtl="0" algn="l">
              <a:lnSpc>
                <a:spcPct val="107000"/>
              </a:lnSpc>
              <a:spcBef>
                <a:spcPts val="960"/>
              </a:spcBef>
              <a:spcAft>
                <a:spcPts val="0"/>
              </a:spcAft>
              <a:buSzPts val="1260"/>
              <a:buChar char="●"/>
            </a:pPr>
            <a:r>
              <a:rPr lang="en-IN" sz="1800">
                <a:latin typeface="Arial"/>
                <a:ea typeface="Arial"/>
                <a:cs typeface="Arial"/>
                <a:sym typeface="Arial"/>
              </a:rPr>
              <a:t>Barplots,Distplots,Boxplots,Countplots,lineplots were used to </a:t>
            </a:r>
            <a:endParaRPr sz="1800">
              <a:latin typeface="Calibri"/>
              <a:ea typeface="Calibri"/>
              <a:cs typeface="Calibri"/>
              <a:sym typeface="Calibri"/>
            </a:endParaRPr>
          </a:p>
          <a:p>
            <a:pPr indent="-306000" lvl="0" marL="342900" rtl="0" algn="l">
              <a:lnSpc>
                <a:spcPct val="107000"/>
              </a:lnSpc>
              <a:spcBef>
                <a:spcPts val="1160"/>
              </a:spcBef>
              <a:spcAft>
                <a:spcPts val="0"/>
              </a:spcAft>
              <a:buSzPts val="1260"/>
              <a:buChar char="●"/>
            </a:pPr>
            <a:r>
              <a:rPr lang="en-IN" sz="1800">
                <a:latin typeface="Arial"/>
                <a:ea typeface="Arial"/>
                <a:cs typeface="Arial"/>
                <a:sym typeface="Arial"/>
              </a:rPr>
              <a:t>visualise the data of all the columns and their relationships </a:t>
            </a:r>
            <a:endParaRPr sz="1800">
              <a:latin typeface="Calibri"/>
              <a:ea typeface="Calibri"/>
              <a:cs typeface="Calibri"/>
              <a:sym typeface="Calibri"/>
            </a:endParaRPr>
          </a:p>
          <a:p>
            <a:pPr indent="-306000" lvl="0" marL="342900" rtl="0" algn="l">
              <a:lnSpc>
                <a:spcPct val="107000"/>
              </a:lnSpc>
              <a:spcBef>
                <a:spcPts val="1160"/>
              </a:spcBef>
              <a:spcAft>
                <a:spcPts val="0"/>
              </a:spcAft>
              <a:buSzPts val="1260"/>
              <a:buChar char="●"/>
            </a:pPr>
            <a:r>
              <a:rPr lang="en-IN" sz="1800">
                <a:latin typeface="Arial"/>
                <a:ea typeface="Arial"/>
                <a:cs typeface="Arial"/>
                <a:sym typeface="Arial"/>
              </a:rPr>
              <a:t>with Target variable.</a:t>
            </a:r>
            <a:r>
              <a:rPr lang="en-IN" sz="1600"/>
              <a:t> </a:t>
            </a:r>
            <a:r>
              <a:rPr lang="en-IN" sz="1800">
                <a:latin typeface="Arial"/>
                <a:ea typeface="Arial"/>
                <a:cs typeface="Arial"/>
                <a:sym typeface="Arial"/>
              </a:rPr>
              <a:t> </a:t>
            </a:r>
            <a:endParaRPr sz="1800">
              <a:latin typeface="Calibri"/>
              <a:ea typeface="Calibri"/>
              <a:cs typeface="Calibri"/>
              <a:sym typeface="Calibri"/>
            </a:endParaRPr>
          </a:p>
          <a:p>
            <a:pPr indent="0" lvl="0" marL="36900" rtl="0" algn="l">
              <a:lnSpc>
                <a:spcPct val="110000"/>
              </a:lnSpc>
              <a:spcBef>
                <a:spcPts val="1200"/>
              </a:spcBef>
              <a:spcAft>
                <a:spcPts val="0"/>
              </a:spcAft>
              <a:buSzPts val="1400"/>
              <a:buNone/>
            </a:pPr>
            <a:r>
              <a:t/>
            </a:r>
            <a:endParaRPr b="1" sz="2000">
              <a:latin typeface="Arial"/>
              <a:ea typeface="Arial"/>
              <a:cs typeface="Arial"/>
              <a:sym typeface="Arial"/>
            </a:endParaRPr>
          </a:p>
          <a:p>
            <a:pPr indent="0" lvl="0" marL="36900" rtl="0" algn="l">
              <a:lnSpc>
                <a:spcPct val="110000"/>
              </a:lnSpc>
              <a:spcBef>
                <a:spcPts val="960"/>
              </a:spcBef>
              <a:spcAft>
                <a:spcPts val="0"/>
              </a:spcAft>
              <a:buSzPts val="1260"/>
              <a:buNone/>
            </a:pPr>
            <a:r>
              <a:t/>
            </a:r>
            <a:endParaRPr sz="1800">
              <a:latin typeface="Calibri"/>
              <a:ea typeface="Calibri"/>
              <a:cs typeface="Calibri"/>
              <a:sym typeface="Calibri"/>
            </a:endParaRPr>
          </a:p>
          <a:p>
            <a:pPr indent="0" lvl="0" marL="36900" rtl="0" algn="l">
              <a:lnSpc>
                <a:spcPct val="110000"/>
              </a:lnSpc>
              <a:spcBef>
                <a:spcPts val="1060"/>
              </a:spcBef>
              <a:spcAft>
                <a:spcPts val="0"/>
              </a:spcAft>
              <a:buSzPts val="161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55" name="Google Shape;255;p32"/>
          <p:cNvSpPr txBox="1"/>
          <p:nvPr>
            <p:ph idx="1" type="body"/>
          </p:nvPr>
        </p:nvSpPr>
        <p:spPr>
          <a:xfrm>
            <a:off x="913794" y="2076450"/>
            <a:ext cx="10668605" cy="428502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lnSpcReduction="20000"/>
          </a:bodyPr>
          <a:lstStyle/>
          <a:p>
            <a:pPr indent="0" lvl="0" marL="36900" rtl="0" algn="l">
              <a:lnSpc>
                <a:spcPct val="107000"/>
              </a:lnSpc>
              <a:spcBef>
                <a:spcPts val="0"/>
              </a:spcBef>
              <a:spcAft>
                <a:spcPts val="0"/>
              </a:spcAft>
              <a:buSzPct val="70000"/>
              <a:buNone/>
            </a:pPr>
            <a:r>
              <a:rPr b="1" lang="en-IN" sz="2100">
                <a:latin typeface="Arial"/>
                <a:ea typeface="Arial"/>
                <a:cs typeface="Arial"/>
                <a:sym typeface="Arial"/>
              </a:rPr>
              <a:t>Univariate Analysis</a:t>
            </a:r>
            <a:endParaRPr sz="2100">
              <a:latin typeface="Arial"/>
              <a:ea typeface="Arial"/>
              <a:cs typeface="Arial"/>
              <a:sym typeface="Arial"/>
            </a:endParaRPr>
          </a:p>
          <a:p>
            <a:pPr indent="-313000" lvl="0" marL="342900" rtl="0" algn="l">
              <a:lnSpc>
                <a:spcPct val="107000"/>
              </a:lnSpc>
              <a:spcBef>
                <a:spcPts val="1157"/>
              </a:spcBef>
              <a:spcAft>
                <a:spcPts val="0"/>
              </a:spcAft>
              <a:buSzPct val="70000"/>
              <a:buChar char="●"/>
            </a:pPr>
            <a:r>
              <a:rPr b="1" lang="en-IN" sz="2100">
                <a:latin typeface="Arial"/>
                <a:ea typeface="Arial"/>
                <a:cs typeface="Arial"/>
                <a:sym typeface="Arial"/>
              </a:rPr>
              <a:t>Analyzing the Target Class</a:t>
            </a:r>
            <a:endParaRPr sz="2100">
              <a:latin typeface="Arial"/>
              <a:ea typeface="Arial"/>
              <a:cs typeface="Arial"/>
              <a:sym typeface="Arial"/>
            </a:endParaRPr>
          </a:p>
          <a:p>
            <a:pPr indent="-219100" lvl="0" marL="342900" rtl="0" algn="l">
              <a:lnSpc>
                <a:spcPct val="110000"/>
              </a:lnSpc>
              <a:spcBef>
                <a:spcPts val="1191"/>
              </a:spcBef>
              <a:spcAft>
                <a:spcPts val="0"/>
              </a:spcAft>
              <a:buSzPct val="94705"/>
              <a:buNone/>
            </a:pPr>
            <a:r>
              <a:t/>
            </a:r>
            <a:endParaRPr/>
          </a:p>
          <a:p>
            <a:pPr indent="-219100" lvl="0" marL="342900" rtl="0" algn="l">
              <a:lnSpc>
                <a:spcPct val="110000"/>
              </a:lnSpc>
              <a:spcBef>
                <a:spcPts val="991"/>
              </a:spcBef>
              <a:spcAft>
                <a:spcPts val="0"/>
              </a:spcAft>
              <a:buSzPct val="94705"/>
              <a:buNone/>
            </a:pPr>
            <a:r>
              <a:t/>
            </a:r>
            <a:endParaRPr/>
          </a:p>
          <a:p>
            <a:pPr indent="-219100" lvl="0" marL="342900" rtl="0" algn="l">
              <a:lnSpc>
                <a:spcPct val="110000"/>
              </a:lnSpc>
              <a:spcBef>
                <a:spcPts val="991"/>
              </a:spcBef>
              <a:spcAft>
                <a:spcPts val="0"/>
              </a:spcAft>
              <a:buSzPct val="94705"/>
              <a:buNone/>
            </a:pPr>
            <a:r>
              <a:t/>
            </a:r>
            <a:endParaRPr/>
          </a:p>
          <a:p>
            <a:pPr indent="-219100" lvl="0" marL="342900" rtl="0" algn="l">
              <a:lnSpc>
                <a:spcPct val="110000"/>
              </a:lnSpc>
              <a:spcBef>
                <a:spcPts val="991"/>
              </a:spcBef>
              <a:spcAft>
                <a:spcPts val="0"/>
              </a:spcAft>
              <a:buSzPct val="94705"/>
              <a:buNone/>
            </a:pPr>
            <a:r>
              <a:t/>
            </a:r>
            <a:endParaRPr/>
          </a:p>
          <a:p>
            <a:pPr indent="-219100" lvl="0" marL="342900" rtl="0" algn="l">
              <a:lnSpc>
                <a:spcPct val="110000"/>
              </a:lnSpc>
              <a:spcBef>
                <a:spcPts val="991"/>
              </a:spcBef>
              <a:spcAft>
                <a:spcPts val="0"/>
              </a:spcAft>
              <a:buSzPct val="94705"/>
              <a:buNone/>
            </a:pPr>
            <a:r>
              <a:t/>
            </a:r>
            <a:endParaRPr/>
          </a:p>
          <a:p>
            <a:pPr indent="-219100" lvl="0" marL="342900" rtl="0" algn="l">
              <a:lnSpc>
                <a:spcPct val="110000"/>
              </a:lnSpc>
              <a:spcBef>
                <a:spcPts val="991"/>
              </a:spcBef>
              <a:spcAft>
                <a:spcPts val="0"/>
              </a:spcAft>
              <a:buSzPct val="94705"/>
              <a:buNone/>
            </a:pPr>
            <a:r>
              <a:t/>
            </a:r>
            <a:endParaRPr/>
          </a:p>
          <a:p>
            <a:pPr indent="-219100" lvl="0" marL="342900" rtl="0" algn="l">
              <a:lnSpc>
                <a:spcPct val="110000"/>
              </a:lnSpc>
              <a:spcBef>
                <a:spcPts val="991"/>
              </a:spcBef>
              <a:spcAft>
                <a:spcPts val="0"/>
              </a:spcAft>
              <a:buSzPct val="94705"/>
              <a:buNone/>
            </a:pPr>
            <a:r>
              <a:t/>
            </a:r>
            <a:endParaRPr/>
          </a:p>
          <a:p>
            <a:pPr indent="-312000" lvl="0" marL="342900" rtl="0" algn="l">
              <a:lnSpc>
                <a:spcPct val="110000"/>
              </a:lnSpc>
              <a:spcBef>
                <a:spcPts val="906"/>
              </a:spcBef>
              <a:spcAft>
                <a:spcPts val="0"/>
              </a:spcAft>
              <a:buSzPct val="70000"/>
              <a:buChar char="●"/>
            </a:pPr>
            <a:r>
              <a:rPr lang="en-IN" sz="1800">
                <a:latin typeface="Arial"/>
                <a:ea typeface="Arial"/>
                <a:cs typeface="Arial"/>
                <a:sym typeface="Arial"/>
              </a:rPr>
              <a:t>From the graph above it is observed that the Price data forms a continuous distribution and the distribution is skewed.</a:t>
            </a:r>
            <a:endParaRPr sz="1800">
              <a:latin typeface="Calibri"/>
              <a:ea typeface="Calibri"/>
              <a:cs typeface="Calibri"/>
              <a:sym typeface="Calibri"/>
            </a:endParaRPr>
          </a:p>
          <a:p>
            <a:pPr indent="-219100" lvl="0" marL="342900" rtl="0" algn="l">
              <a:lnSpc>
                <a:spcPct val="110000"/>
              </a:lnSpc>
              <a:spcBef>
                <a:spcPts val="991"/>
              </a:spcBef>
              <a:spcAft>
                <a:spcPts val="0"/>
              </a:spcAft>
              <a:buSzPct val="94705"/>
              <a:buNone/>
            </a:pPr>
            <a:r>
              <a:t/>
            </a:r>
            <a:endParaRPr/>
          </a:p>
        </p:txBody>
      </p:sp>
      <p:pic>
        <p:nvPicPr>
          <p:cNvPr id="256" name="Google Shape;256;p32"/>
          <p:cNvPicPr preferRelativeResize="0"/>
          <p:nvPr/>
        </p:nvPicPr>
        <p:blipFill rotWithShape="1">
          <a:blip r:embed="rId3">
            <a:alphaModFix/>
          </a:blip>
          <a:srcRect b="0" l="0" r="0" t="0"/>
          <a:stretch/>
        </p:blipFill>
        <p:spPr>
          <a:xfrm>
            <a:off x="4024830" y="3056418"/>
            <a:ext cx="3182215" cy="22793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ACKNOWLEDGMENT</a:t>
            </a:r>
            <a:endParaRPr/>
          </a:p>
        </p:txBody>
      </p:sp>
      <p:sp>
        <p:nvSpPr>
          <p:cNvPr id="154" name="Google Shape;154;p15"/>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260"/>
              <a:buChar char="●"/>
            </a:pPr>
            <a:r>
              <a:rPr lang="en-IN" sz="1800">
                <a:latin typeface="Arial"/>
                <a:ea typeface="Arial"/>
                <a:cs typeface="Arial"/>
                <a:sym typeface="Arial"/>
              </a:rPr>
              <a:t>I express my sincere gratitude to Flip Robo Technologies for giving me the opportunity to work on this project on Used Car Price Prediction using machine learning algorithms. I acknowledge my indebtedness to the authors of online articles titled: “Factors which affect used car valuation price” and “Just What Factors Into The Value Of Your Used Car?” for providing me with invaluable insights and knowledge of the various factors that determine the price of a used car.</a:t>
            </a:r>
            <a:endParaRPr sz="1800">
              <a:latin typeface="Calibri"/>
              <a:ea typeface="Calibri"/>
              <a:cs typeface="Calibri"/>
              <a:sym typeface="Calibri"/>
            </a:endParaRPr>
          </a:p>
          <a:p>
            <a:pPr indent="0" lvl="0" marL="36900" rtl="0" algn="l">
              <a:lnSpc>
                <a:spcPct val="110000"/>
              </a:lnSpc>
              <a:spcBef>
                <a:spcPts val="1060"/>
              </a:spcBef>
              <a:spcAft>
                <a:spcPts val="0"/>
              </a:spcAft>
              <a:buSzPts val="161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62" name="Google Shape;262;p33"/>
          <p:cNvSpPr txBox="1"/>
          <p:nvPr>
            <p:ph idx="1" type="body"/>
          </p:nvPr>
        </p:nvSpPr>
        <p:spPr>
          <a:xfrm>
            <a:off x="913795" y="2076450"/>
            <a:ext cx="10353762" cy="444233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b="1" lang="en-IN" sz="1800">
                <a:latin typeface="Arial"/>
                <a:ea typeface="Arial"/>
                <a:cs typeface="Arial"/>
                <a:sym typeface="Arial"/>
              </a:rPr>
              <a:t>Analyzing the Feature Columns</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Year and Mileage columns look normally distributed, while Total kilometers Driven and Seating Capacity are skewed</a:t>
            </a:r>
            <a:endParaRPr sz="1800">
              <a:latin typeface="Calibri"/>
              <a:ea typeface="Calibri"/>
              <a:cs typeface="Calibri"/>
              <a:sym typeface="Calibri"/>
            </a:endParaRPr>
          </a:p>
          <a:p>
            <a:pPr indent="0" lvl="0" marL="36900" rtl="0" algn="l">
              <a:lnSpc>
                <a:spcPct val="110000"/>
              </a:lnSpc>
              <a:spcBef>
                <a:spcPts val="1060"/>
              </a:spcBef>
              <a:spcAft>
                <a:spcPts val="0"/>
              </a:spcAft>
              <a:buSzPts val="1610"/>
              <a:buNone/>
            </a:pPr>
            <a:r>
              <a:t/>
            </a:r>
            <a:endParaRPr/>
          </a:p>
        </p:txBody>
      </p:sp>
      <p:pic>
        <p:nvPicPr>
          <p:cNvPr id="263" name="Google Shape;263;p33"/>
          <p:cNvPicPr preferRelativeResize="0"/>
          <p:nvPr/>
        </p:nvPicPr>
        <p:blipFill rotWithShape="1">
          <a:blip r:embed="rId3">
            <a:alphaModFix/>
          </a:blip>
          <a:srcRect b="0" l="0" r="0" t="0"/>
          <a:stretch/>
        </p:blipFill>
        <p:spPr>
          <a:xfrm>
            <a:off x="2618033" y="2760797"/>
            <a:ext cx="6503650" cy="2614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4"/>
          <p:cNvPicPr preferRelativeResize="0"/>
          <p:nvPr/>
        </p:nvPicPr>
        <p:blipFill rotWithShape="1">
          <a:blip r:embed="rId3">
            <a:alphaModFix/>
          </a:blip>
          <a:srcRect b="0" l="0" r="0" t="0"/>
          <a:stretch/>
        </p:blipFill>
        <p:spPr>
          <a:xfrm>
            <a:off x="3230245" y="572709"/>
            <a:ext cx="5731510" cy="52209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idx="1" type="body"/>
          </p:nvPr>
        </p:nvSpPr>
        <p:spPr>
          <a:xfrm>
            <a:off x="619432" y="540774"/>
            <a:ext cx="11110452" cy="590918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274" name="Google Shape;274;p35"/>
          <p:cNvPicPr preferRelativeResize="0"/>
          <p:nvPr/>
        </p:nvPicPr>
        <p:blipFill rotWithShape="1">
          <a:blip r:embed="rId3">
            <a:alphaModFix/>
          </a:blip>
          <a:srcRect b="0" l="0" r="0" t="0"/>
          <a:stretch/>
        </p:blipFill>
        <p:spPr>
          <a:xfrm>
            <a:off x="2355174" y="997667"/>
            <a:ext cx="7881252" cy="1440734"/>
          </a:xfrm>
          <a:prstGeom prst="rect">
            <a:avLst/>
          </a:prstGeom>
          <a:noFill/>
          <a:ln>
            <a:noFill/>
          </a:ln>
        </p:spPr>
      </p:pic>
      <p:pic>
        <p:nvPicPr>
          <p:cNvPr id="275" name="Google Shape;275;p35"/>
          <p:cNvPicPr preferRelativeResize="0"/>
          <p:nvPr/>
        </p:nvPicPr>
        <p:blipFill rotWithShape="1">
          <a:blip r:embed="rId4">
            <a:alphaModFix/>
          </a:blip>
          <a:srcRect b="0" l="0" r="0" t="0"/>
          <a:stretch/>
        </p:blipFill>
        <p:spPr>
          <a:xfrm>
            <a:off x="2355174" y="2438401"/>
            <a:ext cx="7881252" cy="1440734"/>
          </a:xfrm>
          <a:prstGeom prst="rect">
            <a:avLst/>
          </a:prstGeom>
          <a:noFill/>
          <a:ln>
            <a:noFill/>
          </a:ln>
        </p:spPr>
      </p:pic>
      <p:pic>
        <p:nvPicPr>
          <p:cNvPr id="276" name="Google Shape;276;p35"/>
          <p:cNvPicPr preferRelativeResize="0"/>
          <p:nvPr/>
        </p:nvPicPr>
        <p:blipFill rotWithShape="1">
          <a:blip r:embed="rId5">
            <a:alphaModFix/>
          </a:blip>
          <a:srcRect b="0" l="0" r="0" t="0"/>
          <a:stretch/>
        </p:blipFill>
        <p:spPr>
          <a:xfrm>
            <a:off x="2355174" y="3879135"/>
            <a:ext cx="7881252" cy="14512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idx="1" type="body"/>
          </p:nvPr>
        </p:nvSpPr>
        <p:spPr>
          <a:xfrm>
            <a:off x="639097" y="580103"/>
            <a:ext cx="10894142" cy="572237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282" name="Google Shape;282;p36"/>
          <p:cNvPicPr preferRelativeResize="0"/>
          <p:nvPr/>
        </p:nvPicPr>
        <p:blipFill rotWithShape="1">
          <a:blip r:embed="rId3">
            <a:alphaModFix/>
          </a:blip>
          <a:srcRect b="0" l="0" r="0" t="0"/>
          <a:stretch/>
        </p:blipFill>
        <p:spPr>
          <a:xfrm>
            <a:off x="2129032" y="732196"/>
            <a:ext cx="7988820" cy="1460398"/>
          </a:xfrm>
          <a:prstGeom prst="rect">
            <a:avLst/>
          </a:prstGeom>
          <a:noFill/>
          <a:ln>
            <a:noFill/>
          </a:ln>
        </p:spPr>
      </p:pic>
      <p:pic>
        <p:nvPicPr>
          <p:cNvPr id="283" name="Google Shape;283;p36"/>
          <p:cNvPicPr preferRelativeResize="0"/>
          <p:nvPr/>
        </p:nvPicPr>
        <p:blipFill rotWithShape="1">
          <a:blip r:embed="rId4">
            <a:alphaModFix/>
          </a:blip>
          <a:srcRect b="0" l="0" r="0" t="0"/>
          <a:stretch/>
        </p:blipFill>
        <p:spPr>
          <a:xfrm>
            <a:off x="2129032" y="2192593"/>
            <a:ext cx="7988814" cy="1460397"/>
          </a:xfrm>
          <a:prstGeom prst="rect">
            <a:avLst/>
          </a:prstGeom>
          <a:noFill/>
          <a:ln>
            <a:noFill/>
          </a:ln>
        </p:spPr>
      </p:pic>
      <p:pic>
        <p:nvPicPr>
          <p:cNvPr id="284" name="Google Shape;284;p36"/>
          <p:cNvPicPr preferRelativeResize="0"/>
          <p:nvPr/>
        </p:nvPicPr>
        <p:blipFill rotWithShape="1">
          <a:blip r:embed="rId5">
            <a:alphaModFix/>
          </a:blip>
          <a:srcRect b="0" l="0" r="0" t="0"/>
          <a:stretch/>
        </p:blipFill>
        <p:spPr>
          <a:xfrm>
            <a:off x="2129026" y="3652989"/>
            <a:ext cx="7988814" cy="14603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1" type="body"/>
          </p:nvPr>
        </p:nvSpPr>
        <p:spPr>
          <a:xfrm>
            <a:off x="845574" y="737419"/>
            <a:ext cx="10923639" cy="56240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290" name="Google Shape;290;p37"/>
          <p:cNvPicPr preferRelativeResize="0"/>
          <p:nvPr/>
        </p:nvPicPr>
        <p:blipFill rotWithShape="1">
          <a:blip r:embed="rId3">
            <a:alphaModFix/>
          </a:blip>
          <a:srcRect b="0" l="0" r="0" t="0"/>
          <a:stretch/>
        </p:blipFill>
        <p:spPr>
          <a:xfrm>
            <a:off x="3230245" y="729932"/>
            <a:ext cx="5971378" cy="5624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296" name="Google Shape;296;p38"/>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0" lvl="0" marL="36900" rtl="0" algn="l">
              <a:lnSpc>
                <a:spcPct val="107000"/>
              </a:lnSpc>
              <a:spcBef>
                <a:spcPts val="0"/>
              </a:spcBef>
              <a:spcAft>
                <a:spcPts val="0"/>
              </a:spcAft>
              <a:buSzPts val="1260"/>
              <a:buNone/>
            </a:pPr>
            <a:r>
              <a:rPr lang="en-IN" sz="1800">
                <a:latin typeface="Arial"/>
                <a:ea typeface="Arial"/>
                <a:cs typeface="Arial"/>
                <a:sym typeface="Arial"/>
              </a:rPr>
              <a:t>From the above graphs it is observed that:</a:t>
            </a:r>
            <a:endParaRPr sz="1800">
              <a:latin typeface="Calibri"/>
              <a:ea typeface="Calibri"/>
              <a:cs typeface="Calibri"/>
              <a:sym typeface="Calibri"/>
            </a:endParaRPr>
          </a:p>
          <a:p>
            <a:pPr indent="-285750" lvl="0" marL="285750" rtl="0" algn="l">
              <a:lnSpc>
                <a:spcPct val="107000"/>
              </a:lnSpc>
              <a:spcBef>
                <a:spcPts val="1160"/>
              </a:spcBef>
              <a:spcAft>
                <a:spcPts val="0"/>
              </a:spcAft>
              <a:buSzPts val="1260"/>
              <a:buFont typeface="Noto Sans Symbols"/>
              <a:buChar char="❖"/>
            </a:pPr>
            <a:r>
              <a:rPr lang="en-IN" sz="1800">
                <a:latin typeface="Arial"/>
                <a:ea typeface="Arial"/>
                <a:cs typeface="Arial"/>
                <a:sym typeface="Arial"/>
              </a:rPr>
              <a:t>Swift VDi,Swift DZire VDi,Swift VXi,Wagon R LXi,Alto LXi  are the most common used cars on sale</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Maruti and Hyundai are the most common brands of used cars</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Manual Transmission is the most common amongst cars</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Most used cars on sale are located in Delhi and Bangalore</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Most used cars on sale have only had 1 owner before</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Petrol and Diesel are the most common fuel types</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Font typeface="Noto Sans Symbols"/>
              <a:buChar char="❖"/>
            </a:pPr>
            <a:r>
              <a:rPr lang="en-IN" sz="1800">
                <a:latin typeface="Arial"/>
                <a:ea typeface="Arial"/>
                <a:cs typeface="Arial"/>
                <a:sym typeface="Arial"/>
              </a:rPr>
              <a:t>Hatchback,Sedan and SUV are the most common Car types available</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302" name="Google Shape;302;p39"/>
          <p:cNvSpPr txBox="1"/>
          <p:nvPr>
            <p:ph idx="1" type="body"/>
          </p:nvPr>
        </p:nvSpPr>
        <p:spPr>
          <a:xfrm>
            <a:off x="913794" y="2076450"/>
            <a:ext cx="10580115" cy="41719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b="1" lang="en-IN" sz="1800">
                <a:latin typeface="Arial"/>
                <a:ea typeface="Arial"/>
                <a:cs typeface="Arial"/>
                <a:sym typeface="Arial"/>
              </a:rPr>
              <a:t>Bivariate Analysis</a:t>
            </a:r>
            <a:endParaRPr sz="1800">
              <a:latin typeface="Calibri"/>
              <a:ea typeface="Calibri"/>
              <a:cs typeface="Calibri"/>
              <a:sym typeface="Calibri"/>
            </a:endParaRPr>
          </a:p>
          <a:p>
            <a:pPr indent="-306000" lvl="0" marL="342900" rtl="0" algn="l">
              <a:lnSpc>
                <a:spcPct val="107000"/>
              </a:lnSpc>
              <a:spcBef>
                <a:spcPts val="960"/>
              </a:spcBef>
              <a:spcAft>
                <a:spcPts val="0"/>
              </a:spcAft>
              <a:buSzPts val="1260"/>
              <a:buChar char="●"/>
            </a:pPr>
            <a:r>
              <a:rPr b="1" lang="en-IN" sz="1800">
                <a:latin typeface="Arial"/>
                <a:ea typeface="Arial"/>
                <a:cs typeface="Arial"/>
                <a:sym typeface="Arial"/>
              </a:rPr>
              <a:t>Interpreting Relationship between Dependent Variable and Independent Variable Columns</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pic>
        <p:nvPicPr>
          <p:cNvPr id="303" name="Google Shape;303;p39"/>
          <p:cNvPicPr preferRelativeResize="0"/>
          <p:nvPr/>
        </p:nvPicPr>
        <p:blipFill rotWithShape="1">
          <a:blip r:embed="rId3">
            <a:alphaModFix/>
          </a:blip>
          <a:srcRect b="0" l="0" r="0" t="0"/>
          <a:stretch/>
        </p:blipFill>
        <p:spPr>
          <a:xfrm>
            <a:off x="1809076" y="3660927"/>
            <a:ext cx="8305760" cy="21302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309" name="Google Shape;309;p40"/>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151200" rtl="0" algn="l">
              <a:lnSpc>
                <a:spcPct val="107000"/>
              </a:lnSpc>
              <a:spcBef>
                <a:spcPts val="0"/>
              </a:spcBef>
              <a:spcAft>
                <a:spcPts val="0"/>
              </a:spcAft>
              <a:buSzPts val="1400"/>
              <a:buNone/>
            </a:pPr>
            <a:r>
              <a:rPr lang="en-IN" sz="2000">
                <a:latin typeface="Arial"/>
                <a:ea typeface="Arial"/>
                <a:cs typeface="Arial"/>
                <a:sym typeface="Arial"/>
              </a:rPr>
              <a:t>Following Observations are made from graphs above:</a:t>
            </a:r>
            <a:endParaRPr/>
          </a:p>
          <a:p>
            <a:pPr indent="-342899" lvl="0" marL="494099" rtl="0" algn="l">
              <a:lnSpc>
                <a:spcPct val="107000"/>
              </a:lnSpc>
              <a:spcBef>
                <a:spcPts val="960"/>
              </a:spcBef>
              <a:spcAft>
                <a:spcPts val="0"/>
              </a:spcAft>
              <a:buSzPts val="1260"/>
              <a:buChar char="●"/>
            </a:pPr>
            <a:r>
              <a:rPr lang="en-IN" sz="1800">
                <a:latin typeface="Arial"/>
                <a:ea typeface="Arial"/>
                <a:cs typeface="Arial"/>
                <a:sym typeface="Arial"/>
              </a:rPr>
              <a:t>There is a negative correlation between Total Kilometers Driven and Price</a:t>
            </a:r>
            <a:endParaRPr/>
          </a:p>
          <a:p>
            <a:pPr indent="-285749" lvl="0" marL="436949" rtl="0" algn="l">
              <a:lnSpc>
                <a:spcPct val="107000"/>
              </a:lnSpc>
              <a:spcBef>
                <a:spcPts val="960"/>
              </a:spcBef>
              <a:spcAft>
                <a:spcPts val="0"/>
              </a:spcAft>
              <a:buSzPts val="1260"/>
              <a:buChar char="●"/>
            </a:pPr>
            <a:r>
              <a:rPr lang="en-IN" sz="1800">
                <a:latin typeface="Arial"/>
                <a:ea typeface="Arial"/>
                <a:cs typeface="Arial"/>
                <a:sym typeface="Arial"/>
              </a:rPr>
              <a:t> Cars with Mileage between 14 km/l and 19 km/l have the highest prices</a:t>
            </a:r>
            <a:endParaRPr/>
          </a:p>
          <a:p>
            <a:pPr indent="-285749" lvl="0" marL="436949" rtl="0" algn="l">
              <a:lnSpc>
                <a:spcPct val="107000"/>
              </a:lnSpc>
              <a:spcBef>
                <a:spcPts val="960"/>
              </a:spcBef>
              <a:spcAft>
                <a:spcPts val="0"/>
              </a:spcAft>
              <a:buSzPts val="1260"/>
              <a:buChar char="●"/>
            </a:pPr>
            <a:r>
              <a:rPr lang="en-IN" sz="1800">
                <a:latin typeface="Arial"/>
                <a:ea typeface="Arial"/>
                <a:cs typeface="Arial"/>
                <a:sym typeface="Arial"/>
              </a:rPr>
              <a:t> There is a negative correlation between Car Age and Price</a:t>
            </a:r>
            <a:endParaRPr/>
          </a:p>
          <a:p>
            <a:pPr indent="-285749" lvl="0" marL="436949" rtl="0" algn="l">
              <a:lnSpc>
                <a:spcPct val="107000"/>
              </a:lnSpc>
              <a:spcBef>
                <a:spcPts val="960"/>
              </a:spcBef>
              <a:spcAft>
                <a:spcPts val="0"/>
              </a:spcAft>
              <a:buSzPts val="1260"/>
              <a:buChar char="●"/>
            </a:pPr>
            <a:r>
              <a:rPr lang="en-IN" sz="1800">
                <a:latin typeface="Arial"/>
                <a:ea typeface="Arial"/>
                <a:cs typeface="Arial"/>
                <a:sym typeface="Arial"/>
              </a:rPr>
              <a:t> There is a positive correlation between Seating capacity and Price</a:t>
            </a:r>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 type="body"/>
          </p:nvPr>
        </p:nvSpPr>
        <p:spPr>
          <a:xfrm>
            <a:off x="913794" y="462116"/>
            <a:ext cx="11066712" cy="639588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315" name="Google Shape;315;p41"/>
          <p:cNvPicPr preferRelativeResize="0"/>
          <p:nvPr/>
        </p:nvPicPr>
        <p:blipFill rotWithShape="1">
          <a:blip r:embed="rId3">
            <a:alphaModFix/>
          </a:blip>
          <a:srcRect b="0" l="0" r="0" t="0"/>
          <a:stretch/>
        </p:blipFill>
        <p:spPr>
          <a:xfrm>
            <a:off x="2208525" y="652850"/>
            <a:ext cx="6453694" cy="1978437"/>
          </a:xfrm>
          <a:prstGeom prst="rect">
            <a:avLst/>
          </a:prstGeom>
          <a:noFill/>
          <a:ln>
            <a:noFill/>
          </a:ln>
        </p:spPr>
      </p:pic>
      <p:pic>
        <p:nvPicPr>
          <p:cNvPr id="316" name="Google Shape;316;p41"/>
          <p:cNvPicPr preferRelativeResize="0"/>
          <p:nvPr/>
        </p:nvPicPr>
        <p:blipFill rotWithShape="1">
          <a:blip r:embed="rId4">
            <a:alphaModFix/>
          </a:blip>
          <a:srcRect b="0" l="0" r="0" t="0"/>
          <a:stretch/>
        </p:blipFill>
        <p:spPr>
          <a:xfrm>
            <a:off x="2208525" y="2631287"/>
            <a:ext cx="6442076" cy="2078365"/>
          </a:xfrm>
          <a:prstGeom prst="rect">
            <a:avLst/>
          </a:prstGeom>
          <a:noFill/>
          <a:ln>
            <a:noFill/>
          </a:ln>
        </p:spPr>
      </p:pic>
      <p:pic>
        <p:nvPicPr>
          <p:cNvPr id="317" name="Google Shape;317;p41"/>
          <p:cNvPicPr preferRelativeResize="0"/>
          <p:nvPr/>
        </p:nvPicPr>
        <p:blipFill rotWithShape="1">
          <a:blip r:embed="rId5">
            <a:alphaModFix/>
          </a:blip>
          <a:srcRect b="0" l="0" r="0" t="0"/>
          <a:stretch/>
        </p:blipFill>
        <p:spPr>
          <a:xfrm>
            <a:off x="2208525" y="4709651"/>
            <a:ext cx="6453694" cy="20563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idx="1" type="body"/>
          </p:nvPr>
        </p:nvSpPr>
        <p:spPr>
          <a:xfrm>
            <a:off x="317241" y="214604"/>
            <a:ext cx="11467322" cy="641946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323" name="Google Shape;323;p42"/>
          <p:cNvPicPr preferRelativeResize="0"/>
          <p:nvPr/>
        </p:nvPicPr>
        <p:blipFill rotWithShape="1">
          <a:blip r:embed="rId3">
            <a:alphaModFix/>
          </a:blip>
          <a:srcRect b="0" l="0" r="0" t="0"/>
          <a:stretch/>
        </p:blipFill>
        <p:spPr>
          <a:xfrm>
            <a:off x="2345407" y="603625"/>
            <a:ext cx="7501185" cy="2242211"/>
          </a:xfrm>
          <a:prstGeom prst="rect">
            <a:avLst/>
          </a:prstGeom>
          <a:noFill/>
          <a:ln>
            <a:noFill/>
          </a:ln>
        </p:spPr>
      </p:pic>
      <p:pic>
        <p:nvPicPr>
          <p:cNvPr id="324" name="Google Shape;324;p42"/>
          <p:cNvPicPr preferRelativeResize="0"/>
          <p:nvPr/>
        </p:nvPicPr>
        <p:blipFill rotWithShape="1">
          <a:blip r:embed="rId4">
            <a:alphaModFix/>
          </a:blip>
          <a:srcRect b="0" l="0" r="0" t="0"/>
          <a:stretch/>
        </p:blipFill>
        <p:spPr>
          <a:xfrm>
            <a:off x="2345406" y="2845836"/>
            <a:ext cx="7501185" cy="2316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 INTRODUCTION</a:t>
            </a:r>
            <a:endParaRPr/>
          </a:p>
        </p:txBody>
      </p:sp>
      <p:sp>
        <p:nvSpPr>
          <p:cNvPr id="160" name="Google Shape;160;p16"/>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lnSpcReduction="20000"/>
          </a:bodyPr>
          <a:lstStyle/>
          <a:p>
            <a:pPr indent="0" lvl="0" marL="0" rtl="0" algn="l">
              <a:lnSpc>
                <a:spcPct val="107000"/>
              </a:lnSpc>
              <a:spcBef>
                <a:spcPts val="0"/>
              </a:spcBef>
              <a:spcAft>
                <a:spcPts val="0"/>
              </a:spcAft>
              <a:buSzPct val="70000"/>
              <a:buNone/>
            </a:pPr>
            <a:r>
              <a:rPr lang="en-IN" sz="1800">
                <a:latin typeface="Arial"/>
                <a:ea typeface="Arial"/>
                <a:cs typeface="Arial"/>
                <a:sym typeface="Arial"/>
              </a:rPr>
              <a:t>Business Problem Framing</a:t>
            </a:r>
            <a:endParaRPr sz="1800">
              <a:latin typeface="Calibri"/>
              <a:ea typeface="Calibri"/>
              <a:cs typeface="Calibri"/>
              <a:sym typeface="Calibri"/>
            </a:endParaRPr>
          </a:p>
          <a:p>
            <a:pPr indent="-299999" lvl="0" marL="457200" rtl="0" algn="l">
              <a:lnSpc>
                <a:spcPct val="107000"/>
              </a:lnSpc>
              <a:spcBef>
                <a:spcPts val="1160"/>
              </a:spcBef>
              <a:spcAft>
                <a:spcPts val="0"/>
              </a:spcAft>
              <a:buSzPct val="70000"/>
              <a:buChar char="●"/>
            </a:pPr>
            <a:r>
              <a:rPr lang="en-IN" sz="1800">
                <a:latin typeface="Arial"/>
                <a:ea typeface="Arial"/>
                <a:cs typeface="Arial"/>
                <a:sym typeface="Arial"/>
              </a:rPr>
              <a:t>With the covid 19 impact in the market, there have been lot of changes in the car market. Now some cars are in demand hence making them costly and some are not in demand hence cheaper. With the change in market due to covid 19 impact, our client there is a need for new machine learning models from new data. Therefore, new car price valuation model is required to be made. </a:t>
            </a:r>
            <a:endParaRPr/>
          </a:p>
          <a:p>
            <a:pPr indent="0" lvl="0" marL="36900" rtl="0" algn="l">
              <a:lnSpc>
                <a:spcPct val="107000"/>
              </a:lnSpc>
              <a:spcBef>
                <a:spcPts val="1160"/>
              </a:spcBef>
              <a:spcAft>
                <a:spcPts val="0"/>
              </a:spcAft>
              <a:buSzPct val="70000"/>
              <a:buNone/>
            </a:pPr>
            <a:r>
              <a:rPr lang="en-IN" sz="1800">
                <a:latin typeface="Arial"/>
                <a:ea typeface="Arial"/>
                <a:cs typeface="Arial"/>
                <a:sym typeface="Arial"/>
              </a:rPr>
              <a:t>Conceptual Background of the Domain Problem</a:t>
            </a:r>
            <a:endParaRPr sz="1800">
              <a:latin typeface="Calibri"/>
              <a:ea typeface="Calibri"/>
              <a:cs typeface="Calibri"/>
              <a:sym typeface="Calibri"/>
            </a:endParaRPr>
          </a:p>
          <a:p>
            <a:pPr indent="-299999" lvl="0" marL="457200" rtl="0" algn="l">
              <a:lnSpc>
                <a:spcPct val="107000"/>
              </a:lnSpc>
              <a:spcBef>
                <a:spcPts val="1160"/>
              </a:spcBef>
              <a:spcAft>
                <a:spcPts val="0"/>
              </a:spcAft>
              <a:buSzPct val="70000"/>
              <a:buChar char="●"/>
            </a:pPr>
            <a:r>
              <a:rPr lang="en-IN" sz="1800">
                <a:latin typeface="Arial"/>
                <a:ea typeface="Arial"/>
                <a:cs typeface="Arial"/>
                <a:sym typeface="Arial"/>
              </a:rPr>
              <a:t>Predictive modelling, Regression algorithms are some of the machine learning techniques used for predicting Used Car prices. Identifying various relevant features of a car, its present condition, ownership and total usage by previous owner(s) are crucial for working on the project as they determine its valuation. </a:t>
            </a:r>
            <a:endParaRPr sz="1800">
              <a:latin typeface="Calibri"/>
              <a:ea typeface="Calibri"/>
              <a:cs typeface="Calibri"/>
              <a:sym typeface="Calibri"/>
            </a:endParaRPr>
          </a:p>
          <a:p>
            <a:pPr indent="-225989" lvl="0" marL="457200" rtl="0" algn="l">
              <a:lnSpc>
                <a:spcPct val="107000"/>
              </a:lnSpc>
              <a:spcBef>
                <a:spcPts val="1160"/>
              </a:spcBef>
              <a:spcAft>
                <a:spcPts val="0"/>
              </a:spcAft>
              <a:buSzPct val="70000"/>
              <a:buNone/>
            </a:pPr>
            <a:r>
              <a:t/>
            </a:r>
            <a:endParaRPr sz="1800">
              <a:latin typeface="Calibri"/>
              <a:ea typeface="Calibri"/>
              <a:cs typeface="Calibri"/>
              <a:sym typeface="Calibri"/>
            </a:endParaRPr>
          </a:p>
          <a:p>
            <a:pPr indent="-203764" lvl="0" marL="342900" rtl="0" algn="l">
              <a:lnSpc>
                <a:spcPct val="110000"/>
              </a:lnSpc>
              <a:spcBef>
                <a:spcPts val="1260"/>
              </a:spcBef>
              <a:spcAft>
                <a:spcPts val="0"/>
              </a:spcAft>
              <a:buSzPct val="94705"/>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idx="1" type="body"/>
          </p:nvPr>
        </p:nvSpPr>
        <p:spPr>
          <a:xfrm>
            <a:off x="447868" y="279918"/>
            <a:ext cx="11318033" cy="626084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330" name="Google Shape;330;p43"/>
          <p:cNvPicPr preferRelativeResize="0"/>
          <p:nvPr/>
        </p:nvPicPr>
        <p:blipFill rotWithShape="1">
          <a:blip r:embed="rId3">
            <a:alphaModFix/>
          </a:blip>
          <a:srcRect b="0" l="0" r="0" t="0"/>
          <a:stretch/>
        </p:blipFill>
        <p:spPr>
          <a:xfrm>
            <a:off x="4381520" y="431997"/>
            <a:ext cx="3450728" cy="58051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4"/>
          <p:cNvPicPr preferRelativeResize="0"/>
          <p:nvPr/>
        </p:nvPicPr>
        <p:blipFill rotWithShape="1">
          <a:blip r:embed="rId3">
            <a:alphaModFix/>
          </a:blip>
          <a:srcRect b="0" l="0" r="0" t="0"/>
          <a:stretch/>
        </p:blipFill>
        <p:spPr>
          <a:xfrm>
            <a:off x="4231702" y="252114"/>
            <a:ext cx="3728596" cy="63537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idx="4294967295" type="body"/>
          </p:nvPr>
        </p:nvSpPr>
        <p:spPr>
          <a:xfrm>
            <a:off x="1433513" y="2076450"/>
            <a:ext cx="10758487" cy="44084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0" lvl="0" marL="36900" rtl="0" algn="l">
              <a:lnSpc>
                <a:spcPct val="110000"/>
              </a:lnSpc>
              <a:spcBef>
                <a:spcPts val="0"/>
              </a:spcBef>
              <a:spcAft>
                <a:spcPts val="0"/>
              </a:spcAft>
              <a:buSzPts val="1260"/>
              <a:buNone/>
            </a:pPr>
            <a:r>
              <a:rPr lang="en-IN" sz="1800">
                <a:latin typeface="Arial"/>
                <a:ea typeface="Arial"/>
                <a:cs typeface="Arial"/>
                <a:sym typeface="Arial"/>
              </a:rPr>
              <a:t>Following Observations are made from graphs above:</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SUV,MUV,Pickup and Crossover type Cars have the highest Prices</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Hybrid Fuel Type Cars are the costliest </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As the Number of previous owners increases, the price of used car decreases, so there is a negative correlation between ownership and Car Price</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Automatic Cars have the highest prices </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Kia,MG,Isuzu and Jeep are amongst the most expensive Car Brands while Maruti,Volkswagen,Chevrolet,Opel,Tata,Honda,Fiat and Ford are the most affordable Car Brands</a:t>
            </a:r>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Car Prices are highest in Lucknow,Rajkot,Bhubhaneshwar,Kohlapur,Ahmedabad and Haflong</a:t>
            </a:r>
            <a:endParaRPr sz="1800">
              <a:latin typeface="Arial"/>
              <a:ea typeface="Arial"/>
              <a:cs typeface="Arial"/>
              <a:sym typeface="Arial"/>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Creta,Fortuner,Tucson,Seltos,Xuv500,Thar,Innova Crysta are amongst the most expensive car models, while Beat,Punto,Wagon R,Santro Xing,Alto,Fiesta are amongst the most affordable</a:t>
            </a:r>
            <a:endParaRPr/>
          </a:p>
          <a:p>
            <a:pPr indent="-225989" lvl="0" marL="342900" rtl="0" algn="l">
              <a:lnSpc>
                <a:spcPct val="110000"/>
              </a:lnSpc>
              <a:spcBef>
                <a:spcPts val="1160"/>
              </a:spcBef>
              <a:spcAft>
                <a:spcPts val="0"/>
              </a:spcAft>
              <a:buSzPts val="1260"/>
              <a:buNone/>
            </a:pPr>
            <a:r>
              <a:t/>
            </a:r>
            <a:endParaRPr sz="1800">
              <a:latin typeface="Arial"/>
              <a:ea typeface="Arial"/>
              <a:cs typeface="Arial"/>
              <a:sym typeface="Arial"/>
            </a:endParaRPr>
          </a:p>
          <a:p>
            <a:pPr indent="0" lvl="0" marL="36900" rtl="0" algn="l">
              <a:lnSpc>
                <a:spcPct val="110000"/>
              </a:lnSpc>
              <a:spcBef>
                <a:spcPts val="1060"/>
              </a:spcBef>
              <a:spcAft>
                <a:spcPts val="0"/>
              </a:spcAft>
              <a:buSzPts val="161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idx="1" type="body"/>
          </p:nvPr>
        </p:nvSpPr>
        <p:spPr>
          <a:xfrm>
            <a:off x="345233" y="289250"/>
            <a:ext cx="11551298" cy="628883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260"/>
              <a:buChar char="●"/>
            </a:pPr>
            <a:r>
              <a:rPr b="1" lang="en-IN" sz="1800">
                <a:latin typeface="Arial"/>
                <a:ea typeface="Arial"/>
                <a:cs typeface="Arial"/>
                <a:sym typeface="Arial"/>
              </a:rPr>
              <a:t>Multivariate Analysis</a:t>
            </a:r>
            <a:endParaRPr/>
          </a:p>
          <a:p>
            <a:pPr indent="0" lvl="0" marL="36900" rtl="0" algn="l">
              <a:lnSpc>
                <a:spcPct val="110000"/>
              </a:lnSpc>
              <a:spcBef>
                <a:spcPts val="9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pic>
        <p:nvPicPr>
          <p:cNvPr id="346" name="Google Shape;346;p46"/>
          <p:cNvPicPr preferRelativeResize="0"/>
          <p:nvPr/>
        </p:nvPicPr>
        <p:blipFill rotWithShape="1">
          <a:blip r:embed="rId3">
            <a:alphaModFix/>
          </a:blip>
          <a:srcRect b="0" l="0" r="0" t="0"/>
          <a:stretch/>
        </p:blipFill>
        <p:spPr>
          <a:xfrm>
            <a:off x="3146546" y="1385213"/>
            <a:ext cx="5189781" cy="35277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ph idx="1" type="body"/>
          </p:nvPr>
        </p:nvPicPr>
        <p:blipFill rotWithShape="1">
          <a:blip r:embed="rId3">
            <a:alphaModFix/>
          </a:blip>
          <a:srcRect b="0" l="0" r="0" t="0"/>
          <a:stretch/>
        </p:blipFill>
        <p:spPr>
          <a:xfrm>
            <a:off x="3382861" y="1496582"/>
            <a:ext cx="5426277" cy="3586861"/>
          </a:xfrm>
          <a:prstGeom prst="rect">
            <a:avLst/>
          </a:prstGeom>
          <a:noFill/>
          <a:ln>
            <a:noFill/>
          </a:ln>
          <a:effectLst>
            <a:outerShdw blurRad="25400">
              <a:srgbClr val="000000">
                <a:alpha val="45882"/>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8"/>
          <p:cNvPicPr preferRelativeResize="0"/>
          <p:nvPr>
            <p:ph idx="1" type="body"/>
          </p:nvPr>
        </p:nvPicPr>
        <p:blipFill rotWithShape="1">
          <a:blip r:embed="rId3">
            <a:alphaModFix/>
          </a:blip>
          <a:srcRect b="0" l="0" r="0" t="0"/>
          <a:stretch/>
        </p:blipFill>
        <p:spPr>
          <a:xfrm>
            <a:off x="3621488" y="1691435"/>
            <a:ext cx="5110949" cy="3521168"/>
          </a:xfrm>
          <a:prstGeom prst="rect">
            <a:avLst/>
          </a:prstGeom>
          <a:noFill/>
          <a:ln>
            <a:noFill/>
          </a:ln>
          <a:effectLst>
            <a:outerShdw blurRad="25400">
              <a:srgbClr val="000000">
                <a:alpha val="45882"/>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9"/>
          <p:cNvPicPr preferRelativeResize="0"/>
          <p:nvPr>
            <p:ph idx="1" type="body"/>
          </p:nvPr>
        </p:nvPicPr>
        <p:blipFill rotWithShape="1">
          <a:blip r:embed="rId3">
            <a:alphaModFix/>
          </a:blip>
          <a:srcRect b="0" l="0" r="0" t="0"/>
          <a:stretch/>
        </p:blipFill>
        <p:spPr>
          <a:xfrm>
            <a:off x="3210324" y="1185783"/>
            <a:ext cx="6109489" cy="4664234"/>
          </a:xfrm>
          <a:prstGeom prst="rect">
            <a:avLst/>
          </a:prstGeom>
          <a:noFill/>
          <a:ln>
            <a:noFill/>
          </a:ln>
          <a:effectLst>
            <a:outerShdw blurRad="25400">
              <a:srgbClr val="000000">
                <a:alpha val="45882"/>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367" name="Google Shape;367;p50"/>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lang="en-IN" sz="1800">
                <a:latin typeface="Arial"/>
                <a:ea typeface="Arial"/>
                <a:cs typeface="Arial"/>
                <a:sym typeface="Arial"/>
              </a:rPr>
              <a:t>Following Observations are made from graphs above:</a:t>
            </a:r>
            <a:endParaRPr/>
          </a:p>
          <a:p>
            <a:pPr indent="-306000" lvl="0" marL="342900" rtl="0" algn="l">
              <a:lnSpc>
                <a:spcPct val="110000"/>
              </a:lnSpc>
              <a:spcBef>
                <a:spcPts val="960"/>
              </a:spcBef>
              <a:spcAft>
                <a:spcPts val="0"/>
              </a:spcAft>
              <a:buSzPts val="1260"/>
              <a:buChar char="●"/>
            </a:pPr>
            <a:r>
              <a:rPr lang="en-IN" sz="1800">
                <a:latin typeface="Calibri"/>
                <a:ea typeface="Calibri"/>
                <a:cs typeface="Calibri"/>
                <a:sym typeface="Calibri"/>
              </a:rPr>
              <a:t>SUV and MUV cars with Automatic Transmission are the costliest</a:t>
            </a:r>
            <a:endParaRPr/>
          </a:p>
          <a:p>
            <a:pPr indent="-306000" lvl="0" marL="342900" rtl="0" algn="l">
              <a:lnSpc>
                <a:spcPct val="110000"/>
              </a:lnSpc>
              <a:spcBef>
                <a:spcPts val="960"/>
              </a:spcBef>
              <a:spcAft>
                <a:spcPts val="0"/>
              </a:spcAft>
              <a:buSzPts val="1260"/>
              <a:buChar char="●"/>
            </a:pPr>
            <a:r>
              <a:rPr lang="en-IN" sz="1800">
                <a:latin typeface="Calibri"/>
                <a:ea typeface="Calibri"/>
                <a:cs typeface="Calibri"/>
                <a:sym typeface="Calibri"/>
              </a:rPr>
              <a:t>Hybrid Cars with Manual Transmission have the highest price followed by Diesel and Petrol cars with Automatic Transmission</a:t>
            </a:r>
            <a:endParaRPr/>
          </a:p>
          <a:p>
            <a:pPr indent="-306000" lvl="0" marL="342900" rtl="0" algn="l">
              <a:lnSpc>
                <a:spcPct val="110000"/>
              </a:lnSpc>
              <a:spcBef>
                <a:spcPts val="960"/>
              </a:spcBef>
              <a:spcAft>
                <a:spcPts val="0"/>
              </a:spcAft>
              <a:buSzPts val="1260"/>
              <a:buChar char="●"/>
            </a:pPr>
            <a:r>
              <a:rPr lang="en-IN" sz="1800">
                <a:latin typeface="Calibri"/>
                <a:ea typeface="Calibri"/>
                <a:cs typeface="Calibri"/>
                <a:sym typeface="Calibri"/>
              </a:rPr>
              <a:t>Hybrid Type Hatchback and SUV Cars are the most expensive</a:t>
            </a:r>
            <a:endParaRPr/>
          </a:p>
          <a:p>
            <a:pPr indent="-306000" lvl="0" marL="342900" rtl="0" algn="l">
              <a:lnSpc>
                <a:spcPct val="110000"/>
              </a:lnSpc>
              <a:spcBef>
                <a:spcPts val="960"/>
              </a:spcBef>
              <a:spcAft>
                <a:spcPts val="0"/>
              </a:spcAft>
              <a:buSzPts val="1260"/>
              <a:buChar char="●"/>
            </a:pPr>
            <a:r>
              <a:rPr lang="en-IN" sz="1800">
                <a:latin typeface="Calibri"/>
                <a:ea typeface="Calibri"/>
                <a:cs typeface="Calibri"/>
                <a:sym typeface="Calibri"/>
              </a:rPr>
              <a:t>Automatic Transmission Variants are the most expensive cars of most car brands</a:t>
            </a:r>
            <a:endParaRPr/>
          </a:p>
          <a:p>
            <a:pPr indent="-306000" lvl="0" marL="342900" rtl="0" algn="l">
              <a:lnSpc>
                <a:spcPct val="110000"/>
              </a:lnSpc>
              <a:spcBef>
                <a:spcPts val="960"/>
              </a:spcBef>
              <a:spcAft>
                <a:spcPts val="0"/>
              </a:spcAft>
              <a:buSzPts val="1260"/>
              <a:buChar char="●"/>
            </a:pPr>
            <a:r>
              <a:rPr lang="en-IN" sz="1800">
                <a:latin typeface="Calibri"/>
                <a:ea typeface="Calibri"/>
                <a:cs typeface="Calibri"/>
                <a:sym typeface="Calibri"/>
              </a:rPr>
              <a:t>Diesel Variants,followed by Petrol Variants are the most expensive cars of most car brands</a:t>
            </a:r>
            <a:endParaRPr/>
          </a:p>
          <a:p>
            <a:pPr indent="-225989" lvl="0" marL="342900" rtl="0" algn="l">
              <a:lnSpc>
                <a:spcPct val="110000"/>
              </a:lnSpc>
              <a:spcBef>
                <a:spcPts val="9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377" name="Google Shape;377;p52"/>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260"/>
              <a:buChar char="●"/>
            </a:pPr>
            <a:r>
              <a:rPr b="1" lang="en-IN" sz="1800">
                <a:latin typeface="Arial"/>
                <a:ea typeface="Arial"/>
                <a:cs typeface="Arial"/>
                <a:sym typeface="Arial"/>
              </a:rPr>
              <a:t>Checking for Outliers</a:t>
            </a:r>
            <a:endParaRPr/>
          </a:p>
          <a:p>
            <a:pPr indent="-225989" lvl="0" marL="342900" rtl="0" algn="l">
              <a:lnSpc>
                <a:spcPct val="110000"/>
              </a:lnSpc>
              <a:spcBef>
                <a:spcPts val="960"/>
              </a:spcBef>
              <a:spcAft>
                <a:spcPts val="0"/>
              </a:spcAft>
              <a:buSzPts val="1260"/>
              <a:buNone/>
            </a:pPr>
            <a:r>
              <a:t/>
            </a:r>
            <a:endParaRPr b="1"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b="1"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b="1"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b="1" sz="1800">
              <a:latin typeface="Arial"/>
              <a:ea typeface="Arial"/>
              <a:cs typeface="Arial"/>
              <a:sym typeface="Arial"/>
            </a:endParaRPr>
          </a:p>
          <a:p>
            <a:pPr indent="-285749" lvl="0" marL="436949" rtl="0" algn="l">
              <a:lnSpc>
                <a:spcPct val="107000"/>
              </a:lnSpc>
              <a:spcBef>
                <a:spcPts val="960"/>
              </a:spcBef>
              <a:spcAft>
                <a:spcPts val="0"/>
              </a:spcAft>
              <a:buSzPts val="1260"/>
              <a:buChar char="●"/>
            </a:pPr>
            <a:r>
              <a:rPr lang="en-IN" sz="1800">
                <a:latin typeface="Arial"/>
                <a:ea typeface="Arial"/>
                <a:cs typeface="Arial"/>
                <a:sym typeface="Arial"/>
              </a:rPr>
              <a:t>There are considerable outliers in the columns.</a:t>
            </a:r>
            <a:endParaRPr sz="1800">
              <a:latin typeface="Calibri"/>
              <a:ea typeface="Calibri"/>
              <a:cs typeface="Calibri"/>
              <a:sym typeface="Calibri"/>
            </a:endParaRPr>
          </a:p>
          <a:p>
            <a:pPr indent="-306000" lvl="0" marL="342900" rtl="0" algn="l">
              <a:lnSpc>
                <a:spcPct val="107000"/>
              </a:lnSpc>
              <a:spcBef>
                <a:spcPts val="1160"/>
              </a:spcBef>
              <a:spcAft>
                <a:spcPts val="0"/>
              </a:spcAft>
              <a:buSzPts val="1260"/>
              <a:buChar char="●"/>
            </a:pPr>
            <a:r>
              <a:rPr lang="en-IN" sz="1800">
                <a:latin typeface="Arial"/>
                <a:ea typeface="Arial"/>
                <a:cs typeface="Arial"/>
                <a:sym typeface="Arial"/>
              </a:rPr>
              <a:t>Outliers were Removed using Z score method which resulted in a total data loss of 3.82%, which is within acceptable range.</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pic>
        <p:nvPicPr>
          <p:cNvPr id="378" name="Google Shape;378;p52"/>
          <p:cNvPicPr preferRelativeResize="0"/>
          <p:nvPr/>
        </p:nvPicPr>
        <p:blipFill rotWithShape="1">
          <a:blip r:embed="rId3">
            <a:alphaModFix/>
          </a:blip>
          <a:srcRect b="0" l="0" r="0" t="0"/>
          <a:stretch/>
        </p:blipFill>
        <p:spPr>
          <a:xfrm>
            <a:off x="1322449" y="2883223"/>
            <a:ext cx="9536454" cy="1257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 INTRODUCTION</a:t>
            </a:r>
            <a:endParaRPr/>
          </a:p>
        </p:txBody>
      </p:sp>
      <p:sp>
        <p:nvSpPr>
          <p:cNvPr id="166" name="Google Shape;166;p1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lang="en-IN" sz="1800">
                <a:latin typeface="Arial"/>
                <a:ea typeface="Arial"/>
                <a:cs typeface="Arial"/>
                <a:sym typeface="Arial"/>
              </a:rPr>
              <a:t>Review of Literature </a:t>
            </a:r>
            <a:endParaRPr sz="1800">
              <a:latin typeface="Calibri"/>
              <a:ea typeface="Calibri"/>
              <a:cs typeface="Calibri"/>
              <a:sym typeface="Calibri"/>
            </a:endParaRPr>
          </a:p>
          <a:p>
            <a:pPr indent="-305999" lvl="0" marL="457200" rtl="0" algn="l">
              <a:lnSpc>
                <a:spcPct val="107000"/>
              </a:lnSpc>
              <a:spcBef>
                <a:spcPts val="960"/>
              </a:spcBef>
              <a:spcAft>
                <a:spcPts val="0"/>
              </a:spcAft>
              <a:buSzPts val="1260"/>
              <a:buChar char="●"/>
            </a:pPr>
            <a:r>
              <a:rPr lang="en-IN" sz="1800">
                <a:latin typeface="Arial"/>
                <a:ea typeface="Arial"/>
                <a:cs typeface="Arial"/>
                <a:sym typeface="Arial"/>
              </a:rPr>
              <a:t>3 Online Articles, namely: “Factors which affect used car valuation price” and “Just What Factors Into The Value Of Your Used Car?” were reviewed and studied to gain insights into all the attributes that contribute to the price of a used car.</a:t>
            </a:r>
            <a:endParaRPr sz="1800">
              <a:latin typeface="Calibri"/>
              <a:ea typeface="Calibri"/>
              <a:cs typeface="Calibri"/>
              <a:sym typeface="Calibri"/>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It is learnt that Economic Factors,</a:t>
            </a:r>
            <a:r>
              <a:rPr lang="en-IN" sz="1800">
                <a:latin typeface="Calibri"/>
                <a:ea typeface="Calibri"/>
                <a:cs typeface="Calibri"/>
                <a:sym typeface="Calibri"/>
              </a:rPr>
              <a:t> </a:t>
            </a:r>
            <a:r>
              <a:rPr lang="en-IN" sz="1800">
                <a:latin typeface="Arial"/>
                <a:ea typeface="Arial"/>
                <a:cs typeface="Arial"/>
                <a:sym typeface="Arial"/>
              </a:rPr>
              <a:t>Vehicle Make,</a:t>
            </a:r>
            <a:r>
              <a:rPr lang="en-IN" sz="1800">
                <a:latin typeface="Calibri"/>
                <a:ea typeface="Calibri"/>
                <a:cs typeface="Calibri"/>
                <a:sym typeface="Calibri"/>
              </a:rPr>
              <a:t> </a:t>
            </a:r>
            <a:r>
              <a:rPr lang="en-IN" sz="1800">
                <a:latin typeface="Arial"/>
                <a:ea typeface="Arial"/>
                <a:cs typeface="Arial"/>
                <a:sym typeface="Arial"/>
              </a:rPr>
              <a:t>Vehicle Class and Body Style,</a:t>
            </a:r>
            <a:r>
              <a:rPr lang="en-IN" sz="1800">
                <a:latin typeface="Calibri"/>
                <a:ea typeface="Calibri"/>
                <a:cs typeface="Calibri"/>
                <a:sym typeface="Calibri"/>
              </a:rPr>
              <a:t> </a:t>
            </a:r>
            <a:r>
              <a:rPr lang="en-IN" sz="1800">
                <a:latin typeface="Arial"/>
                <a:ea typeface="Arial"/>
                <a:cs typeface="Arial"/>
                <a:sym typeface="Arial"/>
              </a:rPr>
              <a:t>Mileage,</a:t>
            </a:r>
            <a:r>
              <a:rPr lang="en-IN" sz="1800">
                <a:latin typeface="Calibri"/>
                <a:ea typeface="Calibri"/>
                <a:cs typeface="Calibri"/>
                <a:sym typeface="Calibri"/>
              </a:rPr>
              <a:t> </a:t>
            </a:r>
            <a:r>
              <a:rPr lang="en-IN" sz="1800">
                <a:latin typeface="Arial"/>
                <a:ea typeface="Arial"/>
                <a:cs typeface="Arial"/>
                <a:sym typeface="Arial"/>
              </a:rPr>
              <a:t>Transmission Type and technology are some the most important factors that determine a used car’s valuation.</a:t>
            </a:r>
            <a:endParaRPr sz="1800">
              <a:latin typeface="Calibri"/>
              <a:ea typeface="Calibri"/>
              <a:cs typeface="Calibri"/>
              <a:sym typeface="Calibri"/>
            </a:endParaRPr>
          </a:p>
          <a:p>
            <a:pPr indent="-342900" lvl="1" marL="720000" rtl="0" algn="l">
              <a:lnSpc>
                <a:spcPct val="107000"/>
              </a:lnSpc>
              <a:spcBef>
                <a:spcPts val="1120"/>
              </a:spcBef>
              <a:spcAft>
                <a:spcPts val="0"/>
              </a:spcAft>
              <a:buSzPts val="1120"/>
              <a:buFont typeface="Noto Sans Symbols"/>
              <a:buChar char="∙"/>
            </a:pPr>
            <a:r>
              <a:rPr lang="en-IN" sz="1600" u="sng">
                <a:solidFill>
                  <a:schemeClr val="hlink"/>
                </a:solidFill>
                <a:latin typeface="Arial"/>
                <a:ea typeface="Arial"/>
                <a:cs typeface="Arial"/>
                <a:sym typeface="Arial"/>
                <a:hlinkClick r:id="rId3"/>
              </a:rPr>
              <a:t>https://www.moneycrashers.com/factors-affect-used-cars-resale-value/</a:t>
            </a:r>
            <a:endParaRPr sz="1600">
              <a:latin typeface="Calibri"/>
              <a:ea typeface="Calibri"/>
              <a:cs typeface="Calibri"/>
              <a:sym typeface="Calibri"/>
            </a:endParaRPr>
          </a:p>
          <a:p>
            <a:pPr indent="-342900" lvl="1" marL="720000" rtl="0" algn="l">
              <a:lnSpc>
                <a:spcPct val="107000"/>
              </a:lnSpc>
              <a:spcBef>
                <a:spcPts val="920"/>
              </a:spcBef>
              <a:spcAft>
                <a:spcPts val="0"/>
              </a:spcAft>
              <a:buSzPts val="1120"/>
              <a:buFont typeface="Noto Sans Symbols"/>
              <a:buChar char="∙"/>
            </a:pPr>
            <a:r>
              <a:rPr lang="en-IN" sz="1600" u="sng">
                <a:solidFill>
                  <a:schemeClr val="hlink"/>
                </a:solidFill>
                <a:latin typeface="Arial"/>
                <a:ea typeface="Arial"/>
                <a:cs typeface="Arial"/>
                <a:sym typeface="Arial"/>
                <a:hlinkClick r:id="rId4"/>
              </a:rPr>
              <a:t>https://www.investopedia.com/articles/investing/090314/just-what-factors-value-your-used-car.asp</a:t>
            </a:r>
            <a:endParaRPr sz="1600">
              <a:latin typeface="Calibri"/>
              <a:ea typeface="Calibri"/>
              <a:cs typeface="Calibri"/>
              <a:sym typeface="Calibri"/>
            </a:endParaRPr>
          </a:p>
          <a:p>
            <a:pPr indent="-342900" lvl="1" marL="720000" rtl="0" algn="l">
              <a:lnSpc>
                <a:spcPct val="107000"/>
              </a:lnSpc>
              <a:spcBef>
                <a:spcPts val="1120"/>
              </a:spcBef>
              <a:spcAft>
                <a:spcPts val="0"/>
              </a:spcAft>
              <a:buSzPts val="1120"/>
              <a:buFont typeface="Noto Sans Symbols"/>
              <a:buChar char="∙"/>
            </a:pPr>
            <a:r>
              <a:rPr lang="en-IN" sz="1600" u="sng">
                <a:solidFill>
                  <a:schemeClr val="hlink"/>
                </a:solidFill>
                <a:latin typeface="Arial"/>
                <a:ea typeface="Arial"/>
                <a:cs typeface="Arial"/>
                <a:sym typeface="Arial"/>
                <a:hlinkClick r:id="rId5"/>
              </a:rPr>
              <a:t>https://autoportal.com/articles/factors-which-affect-used-car-valuation-price-6446.html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b="1" lang="en-IN" sz="1800">
                <a:latin typeface="Arial"/>
                <a:ea typeface="Arial"/>
                <a:cs typeface="Arial"/>
                <a:sym typeface="Arial"/>
              </a:rPr>
              <a:t>Encoding Categorical Columns</a:t>
            </a:r>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Categorical Columns were encoded using Label Encoding technique and get_dummies() technique.</a:t>
            </a:r>
            <a:endParaRPr sz="1800">
              <a:latin typeface="Calibri"/>
              <a:ea typeface="Calibri"/>
              <a:cs typeface="Calibri"/>
              <a:sym typeface="Calibri"/>
            </a:endParaRPr>
          </a:p>
          <a:p>
            <a:pPr indent="-225989" lvl="0" marL="342900" rtl="0" algn="l">
              <a:lnSpc>
                <a:spcPct val="110000"/>
              </a:lnSpc>
              <a:spcBef>
                <a:spcPts val="9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idx="1" type="body"/>
          </p:nvPr>
        </p:nvSpPr>
        <p:spPr>
          <a:xfrm>
            <a:off x="625151" y="578498"/>
            <a:ext cx="11252718" cy="60555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260"/>
              <a:buChar char="●"/>
            </a:pPr>
            <a:r>
              <a:rPr b="1" lang="en-IN" sz="1800">
                <a:latin typeface="Arial"/>
                <a:ea typeface="Arial"/>
                <a:cs typeface="Arial"/>
                <a:sym typeface="Arial"/>
              </a:rPr>
              <a:t>Finding Correlation between Feature and Target columns</a:t>
            </a:r>
            <a:endParaRPr sz="1800">
              <a:latin typeface="Calibri"/>
              <a:ea typeface="Calibri"/>
              <a:cs typeface="Calibri"/>
              <a:sym typeface="Calibri"/>
            </a:endParaRPr>
          </a:p>
          <a:p>
            <a:pPr indent="0" lvl="0" marL="36900" rtl="0" algn="l">
              <a:lnSpc>
                <a:spcPct val="110000"/>
              </a:lnSpc>
              <a:spcBef>
                <a:spcPts val="1060"/>
              </a:spcBef>
              <a:spcAft>
                <a:spcPts val="0"/>
              </a:spcAft>
              <a:buSzPts val="1610"/>
              <a:buNone/>
            </a:pPr>
            <a:r>
              <a:t/>
            </a:r>
            <a:endParaRPr/>
          </a:p>
        </p:txBody>
      </p:sp>
      <p:pic>
        <p:nvPicPr>
          <p:cNvPr id="389" name="Google Shape;389;p54"/>
          <p:cNvPicPr preferRelativeResize="0"/>
          <p:nvPr/>
        </p:nvPicPr>
        <p:blipFill rotWithShape="1">
          <a:blip r:embed="rId3">
            <a:alphaModFix/>
          </a:blip>
          <a:srcRect b="0" l="0" r="0" t="0"/>
          <a:stretch/>
        </p:blipFill>
        <p:spPr>
          <a:xfrm>
            <a:off x="3671912" y="1021336"/>
            <a:ext cx="5228274" cy="51928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idx="1" type="body"/>
          </p:nvPr>
        </p:nvSpPr>
        <p:spPr>
          <a:xfrm>
            <a:off x="811762" y="671804"/>
            <a:ext cx="10674221" cy="556104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10000"/>
          </a:bodyPr>
          <a:lstStyle/>
          <a:p>
            <a:pPr indent="-225989" lvl="0" marL="342900" rtl="0" algn="l">
              <a:lnSpc>
                <a:spcPct val="110000"/>
              </a:lnSpc>
              <a:spcBef>
                <a:spcPts val="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Type, Seating Capacity have the strongest positive correlation with Price while Car Age,Total Kilometers Driven,Owner and Fuel Type have the strongest negative correlation with Price.</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pic>
        <p:nvPicPr>
          <p:cNvPr id="395" name="Google Shape;395;p55"/>
          <p:cNvPicPr preferRelativeResize="0"/>
          <p:nvPr/>
        </p:nvPicPr>
        <p:blipFill rotWithShape="1">
          <a:blip r:embed="rId3">
            <a:alphaModFix/>
          </a:blip>
          <a:srcRect b="0" l="0" r="0" t="0"/>
          <a:stretch/>
        </p:blipFill>
        <p:spPr>
          <a:xfrm>
            <a:off x="2530795" y="1028556"/>
            <a:ext cx="6943796" cy="36065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Model/s Development and Evaluation </a:t>
            </a:r>
            <a:endParaRPr/>
          </a:p>
        </p:txBody>
      </p:sp>
      <p:sp>
        <p:nvSpPr>
          <p:cNvPr id="401" name="Google Shape;401;p56"/>
          <p:cNvSpPr txBox="1"/>
          <p:nvPr>
            <p:ph idx="1" type="body"/>
          </p:nvPr>
        </p:nvSpPr>
        <p:spPr>
          <a:xfrm>
            <a:off x="913794" y="2076450"/>
            <a:ext cx="10788579" cy="466481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b="1" lang="en-IN" sz="1800">
                <a:latin typeface="Arial"/>
                <a:ea typeface="Arial"/>
                <a:cs typeface="Arial"/>
                <a:sym typeface="Arial"/>
              </a:rPr>
              <a:t>Feature Selection</a:t>
            </a:r>
            <a:endParaRPr/>
          </a:p>
          <a:p>
            <a:pPr indent="-305999" lvl="0" marL="457200" rtl="0" algn="l">
              <a:lnSpc>
                <a:spcPct val="107000"/>
              </a:lnSpc>
              <a:spcBef>
                <a:spcPts val="960"/>
              </a:spcBef>
              <a:spcAft>
                <a:spcPts val="0"/>
              </a:spcAft>
              <a:buSzPts val="1260"/>
              <a:buChar char="●"/>
            </a:pPr>
            <a:r>
              <a:rPr lang="en-IN" sz="1800">
                <a:latin typeface="Arial"/>
                <a:ea typeface="Arial"/>
                <a:cs typeface="Arial"/>
                <a:sym typeface="Arial"/>
              </a:rPr>
              <a:t>Features were first checked for presence of multicollinearity and then based on respective ANOVA f-score values, the feature columns were</a:t>
            </a:r>
            <a:r>
              <a:rPr lang="en-IN" sz="1800">
                <a:latin typeface="Calibri"/>
                <a:ea typeface="Calibri"/>
                <a:cs typeface="Calibri"/>
                <a:sym typeface="Calibri"/>
              </a:rPr>
              <a:t> </a:t>
            </a:r>
            <a:r>
              <a:rPr lang="en-IN" sz="1800">
                <a:latin typeface="Arial"/>
                <a:ea typeface="Arial"/>
                <a:cs typeface="Arial"/>
                <a:sym typeface="Arial"/>
              </a:rPr>
              <a:t>selected that would best predict the Target variable, to train and test machine learning models.</a:t>
            </a:r>
            <a:endParaRPr sz="1800">
              <a:latin typeface="Calibri"/>
              <a:ea typeface="Calibri"/>
              <a:cs typeface="Calibri"/>
              <a:sym typeface="Calibri"/>
            </a:endParaRPr>
          </a:p>
          <a:p>
            <a:pPr indent="0" lvl="0" marL="36900" rtl="0" algn="l">
              <a:lnSpc>
                <a:spcPct val="110000"/>
              </a:lnSpc>
              <a:spcBef>
                <a:spcPts val="960"/>
              </a:spcBef>
              <a:spcAft>
                <a:spcPts val="0"/>
              </a:spcAft>
              <a:buSzPts val="1260"/>
              <a:buNone/>
            </a:pPr>
            <a:r>
              <a:t/>
            </a:r>
            <a:endParaRPr b="1"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idx="1" type="body"/>
          </p:nvPr>
        </p:nvSpPr>
        <p:spPr>
          <a:xfrm>
            <a:off x="700391" y="865762"/>
            <a:ext cx="10567166" cy="492543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25989" lvl="0" marL="342900" rtl="0" algn="l">
              <a:lnSpc>
                <a:spcPct val="110000"/>
              </a:lnSpc>
              <a:spcBef>
                <a:spcPts val="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225989" lvl="0" marL="342900" rtl="0" algn="l">
              <a:lnSpc>
                <a:spcPct val="110000"/>
              </a:lnSpc>
              <a:spcBef>
                <a:spcPts val="960"/>
              </a:spcBef>
              <a:spcAft>
                <a:spcPts val="0"/>
              </a:spcAft>
              <a:buSzPts val="1260"/>
              <a:buNone/>
            </a:pPr>
            <a:r>
              <a:t/>
            </a:r>
            <a:endParaRPr sz="1800">
              <a:latin typeface="Arial"/>
              <a:ea typeface="Arial"/>
              <a:cs typeface="Arial"/>
              <a:sym typeface="Arial"/>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There is no Multicollinearity among the columns</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pic>
        <p:nvPicPr>
          <p:cNvPr id="407" name="Google Shape;407;p57"/>
          <p:cNvPicPr preferRelativeResize="0"/>
          <p:nvPr/>
        </p:nvPicPr>
        <p:blipFill rotWithShape="1">
          <a:blip r:embed="rId3">
            <a:alphaModFix/>
          </a:blip>
          <a:srcRect b="0" l="0" r="0" t="0"/>
          <a:stretch/>
        </p:blipFill>
        <p:spPr>
          <a:xfrm>
            <a:off x="5255252" y="865762"/>
            <a:ext cx="2447099" cy="3657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idx="1" type="body"/>
          </p:nvPr>
        </p:nvSpPr>
        <p:spPr>
          <a:xfrm>
            <a:off x="564204" y="408562"/>
            <a:ext cx="11371634" cy="617706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413" name="Google Shape;413;p58"/>
          <p:cNvPicPr preferRelativeResize="0"/>
          <p:nvPr/>
        </p:nvPicPr>
        <p:blipFill rotWithShape="1">
          <a:blip r:embed="rId3">
            <a:alphaModFix/>
          </a:blip>
          <a:srcRect b="0" l="0" r="0" t="0"/>
          <a:stretch/>
        </p:blipFill>
        <p:spPr>
          <a:xfrm>
            <a:off x="4089082" y="573350"/>
            <a:ext cx="4529871" cy="55453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5999" lvl="0" marL="457200" rtl="0" algn="l">
              <a:lnSpc>
                <a:spcPct val="107000"/>
              </a:lnSpc>
              <a:spcBef>
                <a:spcPts val="0"/>
              </a:spcBef>
              <a:spcAft>
                <a:spcPts val="0"/>
              </a:spcAft>
              <a:buSzPts val="1260"/>
              <a:buChar char="●"/>
            </a:pPr>
            <a:r>
              <a:rPr lang="en-IN" sz="1800">
                <a:latin typeface="Arial"/>
                <a:ea typeface="Arial"/>
                <a:cs typeface="Arial"/>
                <a:sym typeface="Arial"/>
              </a:rPr>
              <a:t>Using SelectKBest and f_classif for measuring the respective ANOVA f-score values of the columns, the best features were selected. Using StandardScaler, the features were scaled by resizing the distribution values so that mean of the observed values in each feature column is 0 and standard deviation is 1.</a:t>
            </a:r>
            <a:endParaRPr sz="1800">
              <a:latin typeface="Calibri"/>
              <a:ea typeface="Calibri"/>
              <a:cs typeface="Calibri"/>
              <a:sym typeface="Calibri"/>
            </a:endParaRPr>
          </a:p>
          <a:p>
            <a:pPr indent="-305999" lvl="0" marL="457200" rtl="0" algn="l">
              <a:lnSpc>
                <a:spcPct val="107000"/>
              </a:lnSpc>
              <a:spcBef>
                <a:spcPts val="960"/>
              </a:spcBef>
              <a:spcAft>
                <a:spcPts val="0"/>
              </a:spcAft>
              <a:buSzPts val="1260"/>
              <a:buChar char="●"/>
            </a:pPr>
            <a:r>
              <a:rPr lang="en-IN" sz="1800">
                <a:latin typeface="Arial"/>
                <a:ea typeface="Arial"/>
                <a:cs typeface="Arial"/>
                <a:sym typeface="Arial"/>
              </a:rPr>
              <a:t>From sklearn.model_selection’s train_test_split, the data was divided into train and test data. Training data comprised 75% of total data where as test data comprised 25% based on the best random state that would result in best model accuracy.</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0" lvl="0" marL="151200" rtl="0" algn="l">
              <a:lnSpc>
                <a:spcPct val="107000"/>
              </a:lnSpc>
              <a:spcBef>
                <a:spcPts val="0"/>
              </a:spcBef>
              <a:spcAft>
                <a:spcPts val="0"/>
              </a:spcAft>
              <a:buSzPts val="1260"/>
              <a:buNone/>
            </a:pPr>
            <a:r>
              <a:rPr lang="en-IN" sz="1800">
                <a:latin typeface="Arial"/>
                <a:ea typeface="Arial"/>
                <a:cs typeface="Arial"/>
                <a:sym typeface="Arial"/>
              </a:rPr>
              <a:t>The model algorithms used were as follows:</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Ridge: Ridge regression is a model tuning method that is used to analyse any data that suffers from multicollinearity. This method performs L2 regularization. Since the features have multicollinearity occurs, least-squares are unbiased, and variances are large, this results in predicted values to be far away from the actual values. Ridge shrinks the parameters. Therefore, it is used to prevent multicollinearity.</a:t>
            </a:r>
            <a:endParaRPr/>
          </a:p>
          <a:p>
            <a:pPr indent="-285750" lvl="0" marL="285750" rtl="0" algn="l">
              <a:lnSpc>
                <a:spcPct val="107000"/>
              </a:lnSpc>
              <a:spcBef>
                <a:spcPts val="1160"/>
              </a:spcBef>
              <a:spcAft>
                <a:spcPts val="0"/>
              </a:spcAft>
              <a:buSzPts val="1260"/>
              <a:buChar char="●"/>
            </a:pPr>
            <a:r>
              <a:rPr lang="en-IN" sz="1800">
                <a:latin typeface="Arial"/>
                <a:ea typeface="Arial"/>
                <a:cs typeface="Arial"/>
                <a:sym typeface="Arial"/>
              </a:rPr>
              <a:t>DecisionTreeRegressor: Decision Tree solves the problem of machine learning by transforming the data into a tree representation. Each internal node of the tree representation denotes an attribute and each leaf node denotes a class label. A decision tree does not require normalization of data. A decision tree does not require normalization of data.</a:t>
            </a:r>
            <a:endParaRPr sz="1800">
              <a:latin typeface="Calibri"/>
              <a:ea typeface="Calibri"/>
              <a:cs typeface="Calibri"/>
              <a:sym typeface="Calibri"/>
            </a:endParaRPr>
          </a:p>
          <a:p>
            <a:pPr indent="-262890" lvl="0" marL="342900" rtl="0" algn="l">
              <a:lnSpc>
                <a:spcPct val="107000"/>
              </a:lnSpc>
              <a:spcBef>
                <a:spcPts val="1160"/>
              </a:spcBef>
              <a:spcAft>
                <a:spcPts val="0"/>
              </a:spcAft>
              <a:buSzPts val="1260"/>
              <a:buFont typeface="Noto Sans Symbols"/>
              <a:buNone/>
            </a:pPr>
            <a:r>
              <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85750" lvl="0" marL="285750" rtl="0" algn="l">
              <a:lnSpc>
                <a:spcPct val="107000"/>
              </a:lnSpc>
              <a:spcBef>
                <a:spcPts val="0"/>
              </a:spcBef>
              <a:spcAft>
                <a:spcPts val="0"/>
              </a:spcAft>
              <a:buSzPts val="1260"/>
              <a:buChar char="●"/>
            </a:pPr>
            <a:r>
              <a:rPr lang="en-IN" sz="1800">
                <a:latin typeface="Arial"/>
                <a:ea typeface="Arial"/>
                <a:cs typeface="Arial"/>
                <a:sym typeface="Arial"/>
              </a:rPr>
              <a:t>XGBRegressor: XGBoost uses decision trees as base learners; combining many weak learners to make a strong learner. As a result it is referred to as an ensemble learning method since it uses the output of many models in the final prediction. It uses the power of parallel processing,supports regularization, and works well in small to medium dataset.</a:t>
            </a:r>
            <a:endParaRPr sz="1800">
              <a:latin typeface="Calibri"/>
              <a:ea typeface="Calibri"/>
              <a:cs typeface="Calibri"/>
              <a:sym typeface="Calibri"/>
            </a:endParaRPr>
          </a:p>
          <a:p>
            <a:pPr indent="-285750" lvl="0" marL="285750" rtl="0" algn="l">
              <a:lnSpc>
                <a:spcPct val="107000"/>
              </a:lnSpc>
              <a:spcBef>
                <a:spcPts val="960"/>
              </a:spcBef>
              <a:spcAft>
                <a:spcPts val="0"/>
              </a:spcAft>
              <a:buSzPts val="1260"/>
              <a:buChar char="●"/>
            </a:pPr>
            <a:r>
              <a:rPr lang="en-IN" sz="1800">
                <a:latin typeface="Arial"/>
                <a:ea typeface="Arial"/>
                <a:cs typeface="Arial"/>
                <a:sym typeface="Arial"/>
              </a:rPr>
              <a:t>RandomForestRegressor: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85000" lnSpcReduction="20000"/>
          </a:bodyPr>
          <a:lstStyle/>
          <a:p>
            <a:pPr indent="-299021" lvl="0" marL="342900" rtl="0" algn="l">
              <a:lnSpc>
                <a:spcPct val="110000"/>
              </a:lnSpc>
              <a:spcBef>
                <a:spcPts val="0"/>
              </a:spcBef>
              <a:spcAft>
                <a:spcPts val="0"/>
              </a:spcAft>
              <a:buSzPct val="70000"/>
              <a:buChar char="●"/>
            </a:pPr>
            <a:r>
              <a:rPr lang="en-IN" sz="2100">
                <a:latin typeface="Arial"/>
                <a:ea typeface="Arial"/>
                <a:cs typeface="Arial"/>
                <a:sym typeface="Arial"/>
              </a:rPr>
              <a:t>Support Vector Regressor: SVR works on the principle of SVM with few minor differences. Given data points, it tries to find the curve. But since it is a regression algorithm instead of using the curve as a decision boundary it uses the curve to find the match between the vector and position of the curve. Support Vectors helps in determining the closest match between the data points and the function which is used to represent them. SVR is robust to the outliers. SVR performs lower computation compared to other regression techniques.</a:t>
            </a:r>
            <a:endParaRPr/>
          </a:p>
          <a:p>
            <a:pPr indent="-299021" lvl="0" marL="342900" rtl="0" algn="l">
              <a:lnSpc>
                <a:spcPct val="110000"/>
              </a:lnSpc>
              <a:spcBef>
                <a:spcPts val="988"/>
              </a:spcBef>
              <a:spcAft>
                <a:spcPts val="0"/>
              </a:spcAft>
              <a:buSzPct val="70000"/>
              <a:buChar char="●"/>
            </a:pPr>
            <a:r>
              <a:rPr lang="en-IN" sz="2100">
                <a:latin typeface="Arial"/>
                <a:ea typeface="Arial"/>
                <a:cs typeface="Arial"/>
                <a:sym typeface="Arial"/>
              </a:rPr>
              <a:t>K-Nearest Neighbor Regressor: It is a lazy learning, non-parametric algorithm. It uses data with several classes to predict the classification of the new sample point. KNN is non-parametric since it doesn’t make any assumptions on the data being studied. The Training phase is fast. KNN Regressor keeps all training data since they are needed during testing phase. KNN algorithm fairs across all parameters of considerations. But mostly, it is used due to its ease of interpretation and low calculation time.</a:t>
            </a:r>
            <a:endParaRPr/>
          </a:p>
          <a:p>
            <a:pPr indent="-211454" lvl="0" marL="342900" rtl="0" algn="l">
              <a:lnSpc>
                <a:spcPct val="110000"/>
              </a:lnSpc>
              <a:spcBef>
                <a:spcPts val="1025"/>
              </a:spcBef>
              <a:spcAft>
                <a:spcPts val="0"/>
              </a:spcAft>
              <a:buSzPct val="94705"/>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 INTRODUCTION</a:t>
            </a:r>
            <a:endParaRPr/>
          </a:p>
        </p:txBody>
      </p:sp>
      <p:sp>
        <p:nvSpPr>
          <p:cNvPr id="172" name="Google Shape;172;p18"/>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07000"/>
              </a:lnSpc>
              <a:spcBef>
                <a:spcPts val="0"/>
              </a:spcBef>
              <a:spcAft>
                <a:spcPts val="0"/>
              </a:spcAft>
              <a:buSzPts val="1260"/>
              <a:buNone/>
            </a:pPr>
            <a:r>
              <a:rPr lang="en-IN" sz="1800">
                <a:latin typeface="Arial"/>
                <a:ea typeface="Arial"/>
                <a:cs typeface="Arial"/>
                <a:sym typeface="Arial"/>
              </a:rPr>
              <a:t>Motivation for the Problem Undertaken</a:t>
            </a:r>
            <a:endParaRPr sz="1800">
              <a:latin typeface="Calibri"/>
              <a:ea typeface="Calibri"/>
              <a:cs typeface="Calibri"/>
              <a:sym typeface="Calibri"/>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With the covid 19 impact in the market, we have seen lot of changes in the car market. Now there is a boom in demand for cars in the market, hence making them costly, while some are not in demand hence cheaper. There is a need for building machine learning models from new data that would help accurately predict the valuation of used cars based on various attributes.</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Regression Model Building</a:t>
            </a:r>
            <a:endParaRPr/>
          </a:p>
        </p:txBody>
      </p:sp>
      <p:sp>
        <p:nvSpPr>
          <p:cNvPr id="439" name="Google Shape;439;p63"/>
          <p:cNvSpPr txBox="1"/>
          <p:nvPr>
            <p:ph idx="1" type="body"/>
          </p:nvPr>
        </p:nvSpPr>
        <p:spPr>
          <a:xfrm>
            <a:off x="913795" y="2076450"/>
            <a:ext cx="10652392" cy="493719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a:p>
            <a:pPr indent="-203764" lvl="0" marL="342900" rtl="0" algn="l">
              <a:lnSpc>
                <a:spcPct val="110000"/>
              </a:lnSpc>
              <a:spcBef>
                <a:spcPts val="1060"/>
              </a:spcBef>
              <a:spcAft>
                <a:spcPts val="0"/>
              </a:spcAft>
              <a:buSzPts val="1610"/>
              <a:buNone/>
            </a:pPr>
            <a:r>
              <a:t/>
            </a:r>
            <a:endParaRPr/>
          </a:p>
        </p:txBody>
      </p:sp>
      <p:pic>
        <p:nvPicPr>
          <p:cNvPr id="440" name="Google Shape;440;p63"/>
          <p:cNvPicPr preferRelativeResize="0"/>
          <p:nvPr/>
        </p:nvPicPr>
        <p:blipFill rotWithShape="1">
          <a:blip r:embed="rId3">
            <a:alphaModFix/>
          </a:blip>
          <a:srcRect b="0" l="0" r="0" t="0"/>
          <a:stretch/>
        </p:blipFill>
        <p:spPr>
          <a:xfrm>
            <a:off x="3224921" y="2346006"/>
            <a:ext cx="5731510" cy="3175635"/>
          </a:xfrm>
          <a:prstGeom prst="rect">
            <a:avLst/>
          </a:prstGeom>
          <a:noFill/>
          <a:ln>
            <a:noFill/>
          </a:ln>
        </p:spPr>
      </p:pic>
      <p:pic>
        <p:nvPicPr>
          <p:cNvPr id="441" name="Google Shape;441;p63"/>
          <p:cNvPicPr preferRelativeResize="0"/>
          <p:nvPr/>
        </p:nvPicPr>
        <p:blipFill rotWithShape="1">
          <a:blip r:embed="rId4">
            <a:alphaModFix/>
          </a:blip>
          <a:srcRect b="0" l="0" r="0" t="0"/>
          <a:stretch/>
        </p:blipFill>
        <p:spPr>
          <a:xfrm>
            <a:off x="3224921" y="5532767"/>
            <a:ext cx="5731510" cy="860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ph idx="1" type="body"/>
          </p:nvPr>
        </p:nvSpPr>
        <p:spPr>
          <a:xfrm>
            <a:off x="622570" y="719848"/>
            <a:ext cx="11001983" cy="563231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447" name="Google Shape;447;p64"/>
          <p:cNvPicPr preferRelativeResize="0"/>
          <p:nvPr/>
        </p:nvPicPr>
        <p:blipFill rotWithShape="1">
          <a:blip r:embed="rId3">
            <a:alphaModFix/>
          </a:blip>
          <a:srcRect b="0" l="0" r="0" t="0"/>
          <a:stretch/>
        </p:blipFill>
        <p:spPr>
          <a:xfrm>
            <a:off x="4660209" y="1595336"/>
            <a:ext cx="3228922" cy="30091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5"/>
          <p:cNvPicPr preferRelativeResize="0"/>
          <p:nvPr/>
        </p:nvPicPr>
        <p:blipFill rotWithShape="1">
          <a:blip r:embed="rId3">
            <a:alphaModFix/>
          </a:blip>
          <a:srcRect b="0" l="0" r="0" t="0"/>
          <a:stretch/>
        </p:blipFill>
        <p:spPr>
          <a:xfrm>
            <a:off x="1119140" y="350304"/>
            <a:ext cx="2969260" cy="4795520"/>
          </a:xfrm>
          <a:prstGeom prst="rect">
            <a:avLst/>
          </a:prstGeom>
          <a:noFill/>
          <a:ln>
            <a:noFill/>
          </a:ln>
        </p:spPr>
      </p:pic>
      <p:pic>
        <p:nvPicPr>
          <p:cNvPr id="453" name="Google Shape;453;p65"/>
          <p:cNvPicPr preferRelativeResize="0"/>
          <p:nvPr>
            <p:ph idx="1" type="body"/>
          </p:nvPr>
        </p:nvPicPr>
        <p:blipFill rotWithShape="1">
          <a:blip r:embed="rId4">
            <a:alphaModFix/>
          </a:blip>
          <a:srcRect b="0" l="0" r="0" t="0"/>
          <a:stretch/>
        </p:blipFill>
        <p:spPr>
          <a:xfrm>
            <a:off x="4088400" y="350304"/>
            <a:ext cx="3232090" cy="4795520"/>
          </a:xfrm>
          <a:prstGeom prst="rect">
            <a:avLst/>
          </a:prstGeom>
          <a:noFill/>
          <a:ln>
            <a:noFill/>
          </a:ln>
          <a:effectLst>
            <a:outerShdw blurRad="25400">
              <a:srgbClr val="000000">
                <a:alpha val="45882"/>
              </a:srgbClr>
            </a:outerShdw>
          </a:effectLst>
        </p:spPr>
      </p:pic>
      <p:pic>
        <p:nvPicPr>
          <p:cNvPr id="454" name="Google Shape;454;p65"/>
          <p:cNvPicPr preferRelativeResize="0"/>
          <p:nvPr/>
        </p:nvPicPr>
        <p:blipFill rotWithShape="1">
          <a:blip r:embed="rId5">
            <a:alphaModFix/>
          </a:blip>
          <a:srcRect b="0" l="0" r="0" t="0"/>
          <a:stretch/>
        </p:blipFill>
        <p:spPr>
          <a:xfrm>
            <a:off x="7320490" y="350304"/>
            <a:ext cx="3626509" cy="479552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6"/>
          <p:cNvSpPr txBox="1"/>
          <p:nvPr>
            <p:ph idx="1" type="body"/>
          </p:nvPr>
        </p:nvSpPr>
        <p:spPr>
          <a:xfrm>
            <a:off x="1031131" y="233464"/>
            <a:ext cx="11070078" cy="6624536"/>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460" name="Google Shape;460;p66"/>
          <p:cNvPicPr preferRelativeResize="0"/>
          <p:nvPr/>
        </p:nvPicPr>
        <p:blipFill rotWithShape="1">
          <a:blip r:embed="rId3">
            <a:alphaModFix/>
          </a:blip>
          <a:srcRect b="0" l="0" r="0" t="0"/>
          <a:stretch/>
        </p:blipFill>
        <p:spPr>
          <a:xfrm>
            <a:off x="1861126" y="287656"/>
            <a:ext cx="2535831" cy="4025323"/>
          </a:xfrm>
          <a:prstGeom prst="rect">
            <a:avLst/>
          </a:prstGeom>
          <a:noFill/>
          <a:ln>
            <a:noFill/>
          </a:ln>
        </p:spPr>
      </p:pic>
      <p:pic>
        <p:nvPicPr>
          <p:cNvPr id="461" name="Google Shape;461;p66"/>
          <p:cNvPicPr preferRelativeResize="0"/>
          <p:nvPr/>
        </p:nvPicPr>
        <p:blipFill rotWithShape="1">
          <a:blip r:embed="rId4">
            <a:alphaModFix/>
          </a:blip>
          <a:srcRect b="0" l="0" r="0" t="0"/>
          <a:stretch/>
        </p:blipFill>
        <p:spPr>
          <a:xfrm>
            <a:off x="4396959" y="287656"/>
            <a:ext cx="4147954" cy="3904965"/>
          </a:xfrm>
          <a:prstGeom prst="rect">
            <a:avLst/>
          </a:prstGeom>
          <a:noFill/>
          <a:ln>
            <a:noFill/>
          </a:ln>
        </p:spPr>
      </p:pic>
      <p:pic>
        <p:nvPicPr>
          <p:cNvPr id="462" name="Google Shape;462;p66"/>
          <p:cNvPicPr preferRelativeResize="0"/>
          <p:nvPr/>
        </p:nvPicPr>
        <p:blipFill rotWithShape="1">
          <a:blip r:embed="rId5">
            <a:alphaModFix/>
          </a:blip>
          <a:srcRect b="0" l="0" r="0" t="0"/>
          <a:stretch/>
        </p:blipFill>
        <p:spPr>
          <a:xfrm>
            <a:off x="8540886" y="318693"/>
            <a:ext cx="2844505" cy="1500380"/>
          </a:xfrm>
          <a:prstGeom prst="rect">
            <a:avLst/>
          </a:prstGeom>
          <a:noFill/>
          <a:ln>
            <a:noFill/>
          </a:ln>
        </p:spPr>
      </p:pic>
      <p:pic>
        <p:nvPicPr>
          <p:cNvPr id="463" name="Google Shape;463;p66"/>
          <p:cNvPicPr preferRelativeResize="0"/>
          <p:nvPr/>
        </p:nvPicPr>
        <p:blipFill rotWithShape="1">
          <a:blip r:embed="rId6">
            <a:alphaModFix/>
          </a:blip>
          <a:srcRect b="0" l="0" r="0" t="0"/>
          <a:stretch/>
        </p:blipFill>
        <p:spPr>
          <a:xfrm>
            <a:off x="8540885" y="1819073"/>
            <a:ext cx="2854223" cy="237354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7"/>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10000"/>
          </a:bodyPr>
          <a:lstStyle/>
          <a:p>
            <a:pPr indent="0" lvl="0" marL="36900" rtl="0" algn="l">
              <a:lnSpc>
                <a:spcPct val="110000"/>
              </a:lnSpc>
              <a:spcBef>
                <a:spcPts val="0"/>
              </a:spcBef>
              <a:spcAft>
                <a:spcPts val="0"/>
              </a:spcAft>
              <a:buSzPts val="1260"/>
              <a:buNone/>
            </a:pPr>
            <a:r>
              <a:rPr b="1" lang="en-IN" sz="1800">
                <a:latin typeface="Arial"/>
                <a:ea typeface="Arial"/>
                <a:cs typeface="Arial"/>
                <a:sym typeface="Arial"/>
              </a:rPr>
              <a:t>Analyzing Accuracy of The Models</a:t>
            </a:r>
            <a:endParaRPr/>
          </a:p>
          <a:p>
            <a:pPr indent="-305999" lvl="0" marL="457200" rtl="0" algn="l">
              <a:lnSpc>
                <a:spcPct val="107000"/>
              </a:lnSpc>
              <a:spcBef>
                <a:spcPts val="960"/>
              </a:spcBef>
              <a:spcAft>
                <a:spcPts val="0"/>
              </a:spcAft>
              <a:buSzPts val="1260"/>
              <a:buChar char="●"/>
            </a:pPr>
            <a:r>
              <a:rPr lang="en-IN" sz="1800">
                <a:latin typeface="Arial"/>
                <a:ea typeface="Arial"/>
                <a:cs typeface="Arial"/>
                <a:sym typeface="Arial"/>
              </a:rPr>
              <a:t>Mean Squared Error and Root Mean Squared Error metrics were used to evaluate the Model performance. The advantage of MSE and RMSE being that it is easier to compute the gradient. As, we take square of the error, the effect of larger errors become more pronounced than smaller error, hence the model can now focus more on the larger errors. </a:t>
            </a:r>
            <a:endParaRPr sz="1800">
              <a:latin typeface="Calibri"/>
              <a:ea typeface="Calibri"/>
              <a:cs typeface="Calibri"/>
              <a:sym typeface="Calibri"/>
            </a:endParaRPr>
          </a:p>
          <a:p>
            <a:pPr indent="-305999" lvl="0" marL="457200" rtl="0" algn="l">
              <a:lnSpc>
                <a:spcPct val="107000"/>
              </a:lnSpc>
              <a:spcBef>
                <a:spcPts val="960"/>
              </a:spcBef>
              <a:spcAft>
                <a:spcPts val="0"/>
              </a:spcAft>
              <a:buSzPts val="1260"/>
              <a:buChar char="●"/>
            </a:pPr>
            <a:r>
              <a:rPr lang="en-IN" sz="1800">
                <a:latin typeface="Arial"/>
                <a:ea typeface="Arial"/>
                <a:cs typeface="Arial"/>
                <a:sym typeface="Arial"/>
              </a:rPr>
              <a:t>Cross validation is a technique for assessing how the statistical analysis generalises to an independent data set.It is a technique for evaluating machine learning models by training several models on subsets of the available input data and evaluating them on the complementary subset of the data. </a:t>
            </a:r>
            <a:endParaRPr sz="1800">
              <a:latin typeface="Calibri"/>
              <a:ea typeface="Calibri"/>
              <a:cs typeface="Calibri"/>
              <a:sym typeface="Calibri"/>
            </a:endParaRPr>
          </a:p>
          <a:p>
            <a:pPr indent="-225989" lvl="0" marL="342900" rtl="0" algn="l">
              <a:lnSpc>
                <a:spcPct val="110000"/>
              </a:lnSpc>
              <a:spcBef>
                <a:spcPts val="11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8"/>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260"/>
              <a:buChar char="●"/>
            </a:pPr>
            <a:r>
              <a:rPr lang="en-IN" sz="1800">
                <a:latin typeface="Arial"/>
                <a:ea typeface="Arial"/>
                <a:cs typeface="Arial"/>
                <a:sym typeface="Arial"/>
              </a:rPr>
              <a:t>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sz="1800">
              <a:latin typeface="Calibri"/>
              <a:ea typeface="Calibri"/>
              <a:cs typeface="Calibri"/>
              <a:sym typeface="Calibri"/>
            </a:endParaRPr>
          </a:p>
          <a:p>
            <a:pPr indent="0" lvl="0" marL="36900" rtl="0" algn="l">
              <a:lnSpc>
                <a:spcPct val="110000"/>
              </a:lnSpc>
              <a:spcBef>
                <a:spcPts val="960"/>
              </a:spcBef>
              <a:spcAft>
                <a:spcPts val="0"/>
              </a:spcAft>
              <a:buSzPts val="1260"/>
              <a:buNone/>
            </a:pPr>
            <a:r>
              <a:rPr lang="en-IN" sz="1800" u="sng">
                <a:latin typeface="Arial"/>
                <a:ea typeface="Arial"/>
                <a:cs typeface="Arial"/>
                <a:sym typeface="Arial"/>
              </a:rPr>
              <a:t>Interpretation of the Results</a:t>
            </a:r>
            <a:endParaRPr sz="1800">
              <a:latin typeface="Calibri"/>
              <a:ea typeface="Calibri"/>
              <a:cs typeface="Calibri"/>
              <a:sym typeface="Calibri"/>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Based on comparing Accuracy Score results with Cross Validation results, it is determined that XGB Regressor is the best model. It also has the lowest Root Mean Squared Error score.</a:t>
            </a:r>
            <a:endParaRPr sz="1800">
              <a:latin typeface="Calibri"/>
              <a:ea typeface="Calibri"/>
              <a:cs typeface="Calibri"/>
              <a:sym typeface="Calibri"/>
            </a:endParaRPr>
          </a:p>
          <a:p>
            <a:pPr indent="0" lvl="0" marL="36900" rtl="0" algn="l">
              <a:lnSpc>
                <a:spcPct val="110000"/>
              </a:lnSpc>
              <a:spcBef>
                <a:spcPts val="1060"/>
              </a:spcBef>
              <a:spcAft>
                <a:spcPts val="0"/>
              </a:spcAft>
              <a:buSzPts val="161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260"/>
              <a:buNone/>
            </a:pPr>
            <a:r>
              <a:rPr b="1" lang="en-IN" sz="1800">
                <a:latin typeface="Arial"/>
                <a:ea typeface="Arial"/>
                <a:cs typeface="Arial"/>
                <a:sym typeface="Arial"/>
              </a:rPr>
              <a:t>Hyper Parameter Tuning</a:t>
            </a:r>
            <a:endParaRPr/>
          </a:p>
          <a:p>
            <a:pPr indent="-306000" lvl="0" marL="342900" rtl="0" algn="l">
              <a:lnSpc>
                <a:spcPct val="110000"/>
              </a:lnSpc>
              <a:spcBef>
                <a:spcPts val="960"/>
              </a:spcBef>
              <a:spcAft>
                <a:spcPts val="0"/>
              </a:spcAft>
              <a:buSzPts val="1260"/>
              <a:buChar char="●"/>
            </a:pPr>
            <a:r>
              <a:rPr lang="en-IN" sz="1800">
                <a:latin typeface="Arial"/>
                <a:ea typeface="Arial"/>
                <a:cs typeface="Arial"/>
                <a:sym typeface="Arial"/>
              </a:rPr>
              <a:t>GridSearchCV was used for Hyper Parameter Tuning of the XGB Regressor model.</a:t>
            </a:r>
            <a:endParaRPr sz="1800">
              <a:latin typeface="Calibri"/>
              <a:ea typeface="Calibri"/>
              <a:cs typeface="Calibri"/>
              <a:sym typeface="Calibri"/>
            </a:endParaRPr>
          </a:p>
          <a:p>
            <a:pPr indent="-225989" lvl="0" marL="342900" rtl="0" algn="l">
              <a:lnSpc>
                <a:spcPct val="110000"/>
              </a:lnSpc>
              <a:spcBef>
                <a:spcPts val="960"/>
              </a:spcBef>
              <a:spcAft>
                <a:spcPts val="0"/>
              </a:spcAft>
              <a:buSzPts val="1260"/>
              <a:buNone/>
            </a:pPr>
            <a:r>
              <a:t/>
            </a:r>
            <a:endParaRPr sz="1800">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0"/>
          <p:cNvSpPr txBox="1"/>
          <p:nvPr>
            <p:ph idx="1" type="body"/>
          </p:nvPr>
        </p:nvSpPr>
        <p:spPr>
          <a:xfrm>
            <a:off x="564204" y="252920"/>
            <a:ext cx="11108987" cy="614788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203764" lvl="0" marL="342900" rtl="0" algn="l">
              <a:lnSpc>
                <a:spcPct val="110000"/>
              </a:lnSpc>
              <a:spcBef>
                <a:spcPts val="0"/>
              </a:spcBef>
              <a:spcAft>
                <a:spcPts val="0"/>
              </a:spcAft>
              <a:buSzPts val="1610"/>
              <a:buNone/>
            </a:pPr>
            <a:r>
              <a:t/>
            </a:r>
            <a:endParaRPr/>
          </a:p>
        </p:txBody>
      </p:sp>
      <p:pic>
        <p:nvPicPr>
          <p:cNvPr id="484" name="Google Shape;484;p70"/>
          <p:cNvPicPr preferRelativeResize="0"/>
          <p:nvPr/>
        </p:nvPicPr>
        <p:blipFill rotWithShape="1">
          <a:blip r:embed="rId3">
            <a:alphaModFix/>
          </a:blip>
          <a:srcRect b="0" l="0" r="0" t="0"/>
          <a:stretch/>
        </p:blipFill>
        <p:spPr>
          <a:xfrm>
            <a:off x="2854355" y="661004"/>
            <a:ext cx="6496259" cy="4151387"/>
          </a:xfrm>
          <a:prstGeom prst="rect">
            <a:avLst/>
          </a:prstGeom>
          <a:noFill/>
          <a:ln>
            <a:noFill/>
          </a:ln>
        </p:spPr>
      </p:pic>
      <p:pic>
        <p:nvPicPr>
          <p:cNvPr id="485" name="Google Shape;485;p70"/>
          <p:cNvPicPr preferRelativeResize="0"/>
          <p:nvPr/>
        </p:nvPicPr>
        <p:blipFill rotWithShape="1">
          <a:blip r:embed="rId4">
            <a:alphaModFix/>
          </a:blip>
          <a:srcRect b="0" l="0" r="0" t="0"/>
          <a:stretch/>
        </p:blipFill>
        <p:spPr>
          <a:xfrm>
            <a:off x="2854356" y="4790424"/>
            <a:ext cx="6496258" cy="81617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txBox="1"/>
          <p:nvPr>
            <p:ph idx="1" type="body"/>
          </p:nvPr>
        </p:nvSpPr>
        <p:spPr>
          <a:xfrm>
            <a:off x="505838" y="214009"/>
            <a:ext cx="11108988" cy="650780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5999" lvl="0" marL="457200" rtl="0" algn="l">
              <a:lnSpc>
                <a:spcPct val="107000"/>
              </a:lnSpc>
              <a:spcBef>
                <a:spcPts val="0"/>
              </a:spcBef>
              <a:spcAft>
                <a:spcPts val="0"/>
              </a:spcAft>
              <a:buSzPts val="1260"/>
              <a:buChar char="●"/>
            </a:pPr>
            <a:r>
              <a:rPr lang="en-IN" sz="1800">
                <a:latin typeface="Arial"/>
                <a:ea typeface="Arial"/>
                <a:cs typeface="Arial"/>
                <a:sym typeface="Arial"/>
              </a:rPr>
              <a:t>Based on the input parameter values and after fitting the train datasets The XGB Regressor model was further tuned based on the parameter values yielded from GridsearchCV. The Random Forest Regressor model displayed an accuracy of 92.48%</a:t>
            </a:r>
            <a:endParaRPr sz="1800">
              <a:latin typeface="Calibri"/>
              <a:ea typeface="Calibri"/>
              <a:cs typeface="Calibri"/>
              <a:sym typeface="Calibri"/>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This model was then tested using a scaled Test Dataset comprising of 7207 entries. The model performed with good amount of accuracy.</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pic>
        <p:nvPicPr>
          <p:cNvPr id="491" name="Google Shape;491;p71"/>
          <p:cNvPicPr preferRelativeResize="0"/>
          <p:nvPr/>
        </p:nvPicPr>
        <p:blipFill rotWithShape="1">
          <a:blip r:embed="rId3">
            <a:alphaModFix/>
          </a:blip>
          <a:srcRect b="0" l="0" r="0" t="0"/>
          <a:stretch/>
        </p:blipFill>
        <p:spPr>
          <a:xfrm>
            <a:off x="2977325" y="2257222"/>
            <a:ext cx="6836031" cy="277197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2"/>
          <p:cNvSpPr txBox="1"/>
          <p:nvPr>
            <p:ph idx="4294967295" type="body"/>
          </p:nvPr>
        </p:nvSpPr>
        <p:spPr>
          <a:xfrm>
            <a:off x="0" y="2076450"/>
            <a:ext cx="10353675" cy="3714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260"/>
              <a:buChar char="●"/>
            </a:pPr>
            <a:r>
              <a:rPr lang="en-IN" sz="1800">
                <a:solidFill>
                  <a:schemeClr val="lt1"/>
                </a:solidFill>
                <a:latin typeface="Arial"/>
                <a:ea typeface="Arial"/>
                <a:cs typeface="Arial"/>
                <a:sym typeface="Arial"/>
              </a:rPr>
              <a:t>In summary, Based on the visualizations of the feature-column relationships, it is determined that, Features like Type, Seating Capacity have the strongest positive correlation with Price while Car Age,Total Kilometers Driven,Owner and Fuel Type have the strongest negative correlation with Price. and are some of the most important features to predict the label values. XGB Regressor Performed the best out of all the models that were tested. It also worked well with the outlier handling.</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Analytical Problem Framing</a:t>
            </a:r>
            <a:endParaRPr/>
          </a:p>
        </p:txBody>
      </p:sp>
      <p:sp>
        <p:nvSpPr>
          <p:cNvPr id="178" name="Google Shape;178;p19"/>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0" lvl="0" marL="36900" rtl="0" algn="l">
              <a:lnSpc>
                <a:spcPct val="107000"/>
              </a:lnSpc>
              <a:spcBef>
                <a:spcPts val="0"/>
              </a:spcBef>
              <a:spcAft>
                <a:spcPts val="0"/>
              </a:spcAft>
              <a:buSzPts val="1260"/>
              <a:buNone/>
            </a:pPr>
            <a:r>
              <a:rPr lang="en-IN" sz="1800">
                <a:latin typeface="Arial"/>
                <a:ea typeface="Arial"/>
                <a:cs typeface="Arial"/>
                <a:sym typeface="Arial"/>
              </a:rPr>
              <a:t>Mathematical/ Analytical Modelling of the Problem</a:t>
            </a:r>
            <a:endParaRPr sz="1800">
              <a:latin typeface="Calibri"/>
              <a:ea typeface="Calibri"/>
              <a:cs typeface="Calibri"/>
              <a:sym typeface="Calibri"/>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Various Regression analysis techniques were used to build predictive models to understand the relationships that exist between used car price and features and attributes of the car. The Regression analysis models were used to predict the car price value for changes in car attributes. Regression modelling techniques were used in this Problem since Car Price data distribution is continuous in nature.</a:t>
            </a:r>
            <a:endParaRPr sz="1800">
              <a:latin typeface="Calibri"/>
              <a:ea typeface="Calibri"/>
              <a:cs typeface="Calibri"/>
              <a:sym typeface="Calibri"/>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In order to forecast car price, predictive models such as ridge regression Model, Random Forest Regression model, Decision tree Regression Model, Support Vector Machine Regression model, Extreme Gradient Boost Regression and K Nearest Neighbours model were used to describe how the values of Car Price depended on the independent variables of various Car attributes.</a:t>
            </a:r>
            <a:endParaRPr sz="1800">
              <a:latin typeface="Calibri"/>
              <a:ea typeface="Calibri"/>
              <a:cs typeface="Calibri"/>
              <a:sym typeface="Calibri"/>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3"/>
          <p:cNvSpPr txBox="1"/>
          <p:nvPr>
            <p:ph type="title"/>
          </p:nvPr>
        </p:nvSpPr>
        <p:spPr>
          <a:xfrm>
            <a:off x="917498" y="223736"/>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800"/>
              <a:buFont typeface="Arial"/>
              <a:buNone/>
            </a:pPr>
            <a:r>
              <a:rPr lang="en-IN" sz="4800">
                <a:latin typeface="Arial"/>
                <a:ea typeface="Arial"/>
                <a:cs typeface="Arial"/>
                <a:sym typeface="Arial"/>
              </a:rPr>
              <a:t>CONCLUSION</a:t>
            </a:r>
            <a:br>
              <a:rPr lang="en-IN" sz="1800">
                <a:latin typeface="Calibri"/>
                <a:ea typeface="Calibri"/>
                <a:cs typeface="Calibri"/>
                <a:sym typeface="Calibri"/>
              </a:rPr>
            </a:br>
            <a:endParaRPr/>
          </a:p>
        </p:txBody>
      </p:sp>
      <p:sp>
        <p:nvSpPr>
          <p:cNvPr id="502" name="Google Shape;502;p73"/>
          <p:cNvSpPr txBox="1"/>
          <p:nvPr>
            <p:ph idx="1" type="body"/>
          </p:nvPr>
        </p:nvSpPr>
        <p:spPr>
          <a:xfrm>
            <a:off x="700392" y="1245140"/>
            <a:ext cx="10787974" cy="538912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07000"/>
              </a:lnSpc>
              <a:spcBef>
                <a:spcPts val="0"/>
              </a:spcBef>
              <a:spcAft>
                <a:spcPts val="0"/>
              </a:spcAft>
              <a:buSzPts val="1400"/>
              <a:buNone/>
            </a:pPr>
            <a:r>
              <a:rPr lang="en-IN" sz="2000" u="sng">
                <a:latin typeface="Arial"/>
                <a:ea typeface="Arial"/>
                <a:cs typeface="Arial"/>
                <a:sym typeface="Arial"/>
              </a:rPr>
              <a:t>Key Findings and Conclusions of the Study and Learning </a:t>
            </a:r>
            <a:endParaRPr sz="2000">
              <a:latin typeface="Arial"/>
              <a:ea typeface="Arial"/>
              <a:cs typeface="Arial"/>
              <a:sym typeface="Arial"/>
            </a:endParaRPr>
          </a:p>
          <a:p>
            <a:pPr indent="-306000" lvl="0" marL="342900" rtl="0" algn="l">
              <a:lnSpc>
                <a:spcPct val="107000"/>
              </a:lnSpc>
              <a:spcBef>
                <a:spcPts val="1160"/>
              </a:spcBef>
              <a:spcAft>
                <a:spcPts val="0"/>
              </a:spcAft>
              <a:buSzPts val="1260"/>
              <a:buChar char="●"/>
            </a:pPr>
            <a:r>
              <a:rPr lang="en-IN" sz="1800" u="sng">
                <a:latin typeface="Arial"/>
                <a:ea typeface="Arial"/>
                <a:cs typeface="Arial"/>
                <a:sym typeface="Arial"/>
              </a:rPr>
              <a:t>Outcomes with respect to Data Science</a:t>
            </a:r>
            <a:endParaRPr sz="1800">
              <a:latin typeface="Calibri"/>
              <a:ea typeface="Calibri"/>
              <a:cs typeface="Calibri"/>
              <a:sym typeface="Calibri"/>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Based on the in-depth analysis of the Housing Project, The </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Exploratory analysis of the datasets, and the analysis of the Outputs </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of the models the following observations are made:</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Car attributes like Type,Car Age, Seating Capacity,Total Kilometers Driven,Transmission,Fuel Type,Owner and Mileage etc play a big role in influencing the used car price.</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Brand Name also has a very important role in determining the used car price. </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 Various plots like Barplots,Countplots and Lineplots helped in visualising the Feature-label relationships which corroborated the importance of Car features and attributes for estimating Sale Prices.</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Due to the Training dataset being very small, the outliers had to be retained for proper training of the models.</a:t>
            </a:r>
            <a:endParaRPr/>
          </a:p>
          <a:p>
            <a:pPr indent="-270000" lvl="1" marL="720000" rtl="0" algn="l">
              <a:lnSpc>
                <a:spcPct val="107000"/>
              </a:lnSpc>
              <a:spcBef>
                <a:spcPts val="1120"/>
              </a:spcBef>
              <a:spcAft>
                <a:spcPts val="0"/>
              </a:spcAft>
              <a:buSzPts val="1120"/>
              <a:buChar char="○"/>
            </a:pPr>
            <a:r>
              <a:rPr lang="en-IN" sz="1600">
                <a:latin typeface="Arial"/>
                <a:ea typeface="Arial"/>
                <a:cs typeface="Arial"/>
                <a:sym typeface="Arial"/>
              </a:rPr>
              <a:t>Therefore, XGB  Regressor, which uses the power of parallel processing,supports regularization, and works well in small to medium dataset performed well despite having to work on small dataset.</a:t>
            </a:r>
            <a:endParaRPr/>
          </a:p>
          <a:p>
            <a:pPr indent="-203764" lvl="0" marL="342900" rtl="0" algn="l">
              <a:lnSpc>
                <a:spcPct val="110000"/>
              </a:lnSpc>
              <a:spcBef>
                <a:spcPts val="1260"/>
              </a:spcBef>
              <a:spcAft>
                <a:spcPts val="0"/>
              </a:spcAft>
              <a:buSzPts val="161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800"/>
              <a:buFont typeface="Arial"/>
              <a:buNone/>
            </a:pPr>
            <a:r>
              <a:rPr lang="en-IN" sz="4800">
                <a:latin typeface="Arial"/>
                <a:ea typeface="Arial"/>
                <a:cs typeface="Arial"/>
                <a:sym typeface="Arial"/>
              </a:rPr>
              <a:t>CONCLUSION</a:t>
            </a:r>
            <a:endParaRPr/>
          </a:p>
        </p:txBody>
      </p:sp>
      <p:sp>
        <p:nvSpPr>
          <p:cNvPr id="508" name="Google Shape;508;p74"/>
          <p:cNvSpPr txBox="1"/>
          <p:nvPr>
            <p:ph idx="1" type="body"/>
          </p:nvPr>
        </p:nvSpPr>
        <p:spPr>
          <a:xfrm>
            <a:off x="913794" y="2076450"/>
            <a:ext cx="10642665" cy="46453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07000"/>
              </a:lnSpc>
              <a:spcBef>
                <a:spcPts val="0"/>
              </a:spcBef>
              <a:spcAft>
                <a:spcPts val="0"/>
              </a:spcAft>
              <a:buSzPts val="1260"/>
              <a:buNone/>
            </a:pPr>
            <a:r>
              <a:rPr lang="en-IN" sz="1800" u="sng">
                <a:latin typeface="Arial"/>
                <a:ea typeface="Arial"/>
                <a:cs typeface="Arial"/>
                <a:sym typeface="Arial"/>
              </a:rPr>
              <a:t>Learning Outcomes of the Study in respect of Data Science</a:t>
            </a:r>
            <a:endParaRPr sz="1800">
              <a:latin typeface="Calibri"/>
              <a:ea typeface="Calibri"/>
              <a:cs typeface="Calibri"/>
              <a:sym typeface="Calibri"/>
            </a:endParaRPr>
          </a:p>
          <a:p>
            <a:pPr indent="-306000" lvl="0" marL="342900" rtl="0" algn="l">
              <a:lnSpc>
                <a:spcPct val="107000"/>
              </a:lnSpc>
              <a:spcBef>
                <a:spcPts val="1160"/>
              </a:spcBef>
              <a:spcAft>
                <a:spcPts val="0"/>
              </a:spcAft>
              <a:buSzPts val="1260"/>
              <a:buChar char="●"/>
            </a:pPr>
            <a:r>
              <a:rPr lang="en-IN" sz="1800">
                <a:latin typeface="Arial"/>
                <a:ea typeface="Arial"/>
                <a:cs typeface="Arial"/>
                <a:sym typeface="Arial"/>
              </a:rPr>
              <a:t>Data cleaning was a very important step in removing plenty of anomalous data from the huge dataset that was provided. </a:t>
            </a:r>
            <a:endParaRPr sz="1800">
              <a:latin typeface="Calibri"/>
              <a:ea typeface="Calibri"/>
              <a:cs typeface="Calibri"/>
              <a:sym typeface="Calibri"/>
            </a:endParaRPr>
          </a:p>
          <a:p>
            <a:pPr indent="-306000" lvl="0" marL="342900" rtl="0" algn="l">
              <a:lnSpc>
                <a:spcPct val="107000"/>
              </a:lnSpc>
              <a:spcBef>
                <a:spcPts val="1160"/>
              </a:spcBef>
              <a:spcAft>
                <a:spcPts val="0"/>
              </a:spcAft>
              <a:buSzPts val="1260"/>
              <a:buChar char="●"/>
            </a:pPr>
            <a:r>
              <a:rPr lang="en-IN" sz="1800">
                <a:latin typeface="Arial"/>
                <a:ea typeface="Arial"/>
                <a:cs typeface="Arial"/>
                <a:sym typeface="Arial"/>
              </a:rPr>
              <a:t>Visualising data helped identify outliers and the relationships between target and feature columns as well as analysing the strength of correlation that exists between them.</a:t>
            </a:r>
            <a:endParaRPr sz="1800">
              <a:latin typeface="Calibri"/>
              <a:ea typeface="Calibri"/>
              <a:cs typeface="Calibri"/>
              <a:sym typeface="Calibri"/>
            </a:endParaRPr>
          </a:p>
          <a:p>
            <a:pPr indent="0" lvl="0" marL="36900" rtl="0" algn="l">
              <a:lnSpc>
                <a:spcPct val="110000"/>
              </a:lnSpc>
              <a:spcBef>
                <a:spcPts val="1160"/>
              </a:spcBef>
              <a:spcAft>
                <a:spcPts val="0"/>
              </a:spcAft>
              <a:buSzPts val="1260"/>
              <a:buNone/>
            </a:pPr>
            <a:r>
              <a:rPr lang="en-IN" sz="1800" u="sng">
                <a:latin typeface="Arial"/>
                <a:ea typeface="Arial"/>
                <a:cs typeface="Arial"/>
                <a:sym typeface="Arial"/>
              </a:rPr>
              <a:t>Limitations of this work and Scope for Future Work</a:t>
            </a:r>
            <a:endParaRPr/>
          </a:p>
          <a:p>
            <a:pPr indent="-306000" lvl="0" marL="342900" rtl="0" algn="l">
              <a:lnSpc>
                <a:spcPct val="107000"/>
              </a:lnSpc>
              <a:spcBef>
                <a:spcPts val="960"/>
              </a:spcBef>
              <a:spcAft>
                <a:spcPts val="0"/>
              </a:spcAft>
              <a:buSzPts val="1260"/>
              <a:buChar char="●"/>
            </a:pPr>
            <a:r>
              <a:rPr lang="en-IN" sz="1800">
                <a:latin typeface="Arial"/>
                <a:ea typeface="Arial"/>
                <a:cs typeface="Arial"/>
                <a:sym typeface="Arial"/>
              </a:rPr>
              <a:t>A small dataset to posed a challenge in building highly accurate models. The presence of anomalous entries in the numbers heavily distorted the data distributions and may have had some impact on model learning. Availability of more features would help build better models.</a:t>
            </a:r>
            <a:endParaRPr sz="1800">
              <a:latin typeface="Calibri"/>
              <a:ea typeface="Calibri"/>
              <a:cs typeface="Calibri"/>
              <a:sym typeface="Calibri"/>
            </a:endParaRPr>
          </a:p>
          <a:p>
            <a:pPr indent="0" lvl="0" marL="36900" rtl="0" algn="l">
              <a:lnSpc>
                <a:spcPct val="110000"/>
              </a:lnSpc>
              <a:spcBef>
                <a:spcPts val="1160"/>
              </a:spcBef>
              <a:spcAft>
                <a:spcPts val="0"/>
              </a:spcAft>
              <a:buSzPts val="1260"/>
              <a:buNone/>
            </a:pPr>
            <a:r>
              <a:t/>
            </a:r>
            <a:endParaRPr sz="1800" u="sng">
              <a:latin typeface="Calibri"/>
              <a:ea typeface="Calibri"/>
              <a:cs typeface="Calibri"/>
              <a:sym typeface="Calibri"/>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IN"/>
              <a:t>Analytical Problem Framing</a:t>
            </a:r>
            <a:endParaRPr/>
          </a:p>
        </p:txBody>
      </p:sp>
      <p:sp>
        <p:nvSpPr>
          <p:cNvPr id="184" name="Google Shape;184;p20"/>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07000"/>
              </a:lnSpc>
              <a:spcBef>
                <a:spcPts val="0"/>
              </a:spcBef>
              <a:spcAft>
                <a:spcPts val="0"/>
              </a:spcAft>
              <a:buSzPts val="1400"/>
              <a:buNone/>
            </a:pPr>
            <a:r>
              <a:rPr lang="en-IN" sz="2000">
                <a:latin typeface="Arial"/>
                <a:ea typeface="Arial"/>
                <a:cs typeface="Arial"/>
                <a:sym typeface="Arial"/>
              </a:rPr>
              <a:t>Data Sources and their formats</a:t>
            </a:r>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The Dataset was compiled by scraping Data for various Car attributes and Price from </a:t>
            </a:r>
            <a:r>
              <a:rPr lang="en-IN" sz="1800" u="sng">
                <a:solidFill>
                  <a:schemeClr val="hlink"/>
                </a:solidFill>
                <a:latin typeface="Arial"/>
                <a:ea typeface="Arial"/>
                <a:cs typeface="Arial"/>
                <a:sym typeface="Arial"/>
                <a:hlinkClick r:id="rId3"/>
              </a:rPr>
              <a:t>https://droom.in/</a:t>
            </a:r>
            <a:r>
              <a:rPr lang="en-IN" sz="1800">
                <a:latin typeface="Arial"/>
                <a:ea typeface="Arial"/>
                <a:cs typeface="Arial"/>
                <a:sym typeface="Arial"/>
              </a:rPr>
              <a:t>.</a:t>
            </a:r>
            <a:endParaRPr sz="1800">
              <a:latin typeface="Calibri"/>
              <a:ea typeface="Calibri"/>
              <a:cs typeface="Calibri"/>
              <a:sym typeface="Calibri"/>
            </a:endParaRPr>
          </a:p>
          <a:p>
            <a:pPr indent="-305999" lvl="0" marL="457200" rtl="0" algn="l">
              <a:lnSpc>
                <a:spcPct val="107000"/>
              </a:lnSpc>
              <a:spcBef>
                <a:spcPts val="1160"/>
              </a:spcBef>
              <a:spcAft>
                <a:spcPts val="0"/>
              </a:spcAft>
              <a:buSzPts val="1260"/>
              <a:buChar char="●"/>
            </a:pPr>
            <a:r>
              <a:rPr lang="en-IN" sz="1800">
                <a:latin typeface="Arial"/>
                <a:ea typeface="Arial"/>
                <a:cs typeface="Arial"/>
                <a:sym typeface="Arial"/>
              </a:rPr>
              <a:t>The data was converted into a Pandas Dataframe under various Feature and Label columns and saved as a .csv file.</a:t>
            </a:r>
            <a:endParaRPr sz="1800">
              <a:latin typeface="Calibri"/>
              <a:ea typeface="Calibri"/>
              <a:cs typeface="Calibri"/>
              <a:sym typeface="Calibri"/>
            </a:endParaRPr>
          </a:p>
          <a:p>
            <a:pPr indent="0" lvl="0" marL="36900" rtl="0" algn="l">
              <a:lnSpc>
                <a:spcPct val="110000"/>
              </a:lnSpc>
              <a:spcBef>
                <a:spcPts val="1260"/>
              </a:spcBef>
              <a:spcAft>
                <a:spcPts val="0"/>
              </a:spcAft>
              <a:buSzPts val="161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1"/>
          <p:cNvPicPr preferRelativeResize="0"/>
          <p:nvPr/>
        </p:nvPicPr>
        <p:blipFill rotWithShape="1">
          <a:blip r:embed="rId3">
            <a:alphaModFix/>
          </a:blip>
          <a:srcRect b="0" l="0" r="0" t="0"/>
          <a:stretch/>
        </p:blipFill>
        <p:spPr>
          <a:xfrm>
            <a:off x="1931436" y="1682283"/>
            <a:ext cx="8111172" cy="34934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t/>
            </a:r>
            <a:endParaRPr/>
          </a:p>
        </p:txBody>
      </p:sp>
      <p:sp>
        <p:nvSpPr>
          <p:cNvPr id="195" name="Google Shape;195;p22"/>
          <p:cNvSpPr txBox="1"/>
          <p:nvPr>
            <p:ph idx="1" type="body"/>
          </p:nvPr>
        </p:nvSpPr>
        <p:spPr>
          <a:xfrm>
            <a:off x="913794" y="2076450"/>
            <a:ext cx="10544197" cy="41719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20000"/>
          </a:bodyPr>
          <a:lstStyle/>
          <a:p>
            <a:pPr indent="0" lvl="0" marL="36900" rtl="0" algn="l">
              <a:lnSpc>
                <a:spcPct val="110000"/>
              </a:lnSpc>
              <a:spcBef>
                <a:spcPts val="0"/>
              </a:spcBef>
              <a:spcAft>
                <a:spcPts val="0"/>
              </a:spcAft>
              <a:buSzPts val="1400"/>
              <a:buNone/>
            </a:pPr>
            <a:r>
              <a:rPr b="1" lang="en-IN" sz="2000">
                <a:latin typeface="Arial"/>
                <a:ea typeface="Arial"/>
                <a:cs typeface="Arial"/>
                <a:sym typeface="Arial"/>
              </a:rPr>
              <a:t>Dataset Description </a:t>
            </a:r>
            <a:endParaRPr/>
          </a:p>
          <a:p>
            <a:pPr indent="0" lvl="0" marL="36900" rtl="0" algn="l">
              <a:lnSpc>
                <a:spcPct val="110000"/>
              </a:lnSpc>
              <a:spcBef>
                <a:spcPts val="960"/>
              </a:spcBef>
              <a:spcAft>
                <a:spcPts val="0"/>
              </a:spcAft>
              <a:buSzPts val="1260"/>
              <a:buNone/>
            </a:pPr>
            <a:r>
              <a:rPr b="1" lang="en-IN" sz="1800">
                <a:latin typeface="Arial"/>
                <a:ea typeface="Arial"/>
                <a:cs typeface="Arial"/>
                <a:sym typeface="Arial"/>
              </a:rPr>
              <a:t>	The Independent Feature columns are</a:t>
            </a:r>
            <a:r>
              <a:rPr lang="en-IN" sz="1800">
                <a:latin typeface="Arial"/>
                <a:ea typeface="Arial"/>
                <a:cs typeface="Arial"/>
                <a:sym typeface="Arial"/>
              </a:rPr>
              <a:t>:</a:t>
            </a:r>
            <a:endParaRPr sz="1800">
              <a:latin typeface="Calibri"/>
              <a:ea typeface="Calibri"/>
              <a:cs typeface="Calibri"/>
              <a:sym typeface="Calibri"/>
            </a:endParaRPr>
          </a:p>
          <a:p>
            <a:pPr indent="-270000" lvl="1" marL="720000" rtl="0" algn="l">
              <a:spcBef>
                <a:spcPts val="960"/>
              </a:spcBef>
              <a:spcAft>
                <a:spcPts val="0"/>
              </a:spcAft>
              <a:buSzPts val="1260"/>
              <a:buChar char="○"/>
            </a:pPr>
            <a:r>
              <a:rPr lang="en-IN" sz="1800">
                <a:latin typeface="Calibri"/>
                <a:ea typeface="Calibri"/>
                <a:cs typeface="Calibri"/>
                <a:sym typeface="Calibri"/>
              </a:rPr>
              <a:t>Brand Name: Name of the Car Brand</a:t>
            </a:r>
            <a:endParaRPr/>
          </a:p>
          <a:p>
            <a:pPr indent="-270000" lvl="1" marL="720000" rtl="0" algn="l">
              <a:spcBef>
                <a:spcPts val="960"/>
              </a:spcBef>
              <a:spcAft>
                <a:spcPts val="0"/>
              </a:spcAft>
              <a:buSzPts val="1260"/>
              <a:buChar char="○"/>
            </a:pPr>
            <a:r>
              <a:rPr lang="en-IN" sz="1800">
                <a:latin typeface="Calibri"/>
                <a:ea typeface="Calibri"/>
                <a:cs typeface="Calibri"/>
                <a:sym typeface="Calibri"/>
              </a:rPr>
              <a:t>Model Name: Name of the specific Car Model of a Brand</a:t>
            </a:r>
            <a:endParaRPr/>
          </a:p>
          <a:p>
            <a:pPr indent="-270000" lvl="1" marL="720000" rtl="0" algn="l">
              <a:spcBef>
                <a:spcPts val="960"/>
              </a:spcBef>
              <a:spcAft>
                <a:spcPts val="0"/>
              </a:spcAft>
              <a:buSzPts val="1260"/>
              <a:buChar char="○"/>
            </a:pPr>
            <a:r>
              <a:rPr lang="en-IN" sz="1800">
                <a:latin typeface="Calibri"/>
                <a:ea typeface="Calibri"/>
                <a:cs typeface="Calibri"/>
                <a:sym typeface="Calibri"/>
              </a:rPr>
              <a:t>Year: Year of Manufacture</a:t>
            </a:r>
            <a:endParaRPr/>
          </a:p>
          <a:p>
            <a:pPr indent="-270000" lvl="1" marL="720000" rtl="0" algn="l">
              <a:spcBef>
                <a:spcPts val="960"/>
              </a:spcBef>
              <a:spcAft>
                <a:spcPts val="0"/>
              </a:spcAft>
              <a:buSzPts val="1260"/>
              <a:buChar char="○"/>
            </a:pPr>
            <a:r>
              <a:rPr lang="en-IN" sz="1800">
                <a:latin typeface="Calibri"/>
                <a:ea typeface="Calibri"/>
                <a:cs typeface="Calibri"/>
                <a:sym typeface="Calibri"/>
              </a:rPr>
              <a:t>Type: Car Model Type</a:t>
            </a:r>
            <a:endParaRPr/>
          </a:p>
          <a:p>
            <a:pPr indent="-270000" lvl="1" marL="720000" rtl="0" algn="l">
              <a:spcBef>
                <a:spcPts val="960"/>
              </a:spcBef>
              <a:spcAft>
                <a:spcPts val="0"/>
              </a:spcAft>
              <a:buSzPts val="1260"/>
              <a:buChar char="○"/>
            </a:pPr>
            <a:r>
              <a:rPr lang="en-IN" sz="1800">
                <a:latin typeface="Calibri"/>
                <a:ea typeface="Calibri"/>
                <a:cs typeface="Calibri"/>
                <a:sym typeface="Calibri"/>
              </a:rPr>
              <a:t>Total Kilometers Driven: Total Kilometers,for which the car has been so far driven.</a:t>
            </a:r>
            <a:endParaRPr/>
          </a:p>
          <a:p>
            <a:pPr indent="-270000" lvl="1" marL="720000" rtl="0" algn="l">
              <a:spcBef>
                <a:spcPts val="960"/>
              </a:spcBef>
              <a:spcAft>
                <a:spcPts val="0"/>
              </a:spcAft>
              <a:buSzPts val="1260"/>
              <a:buChar char="○"/>
            </a:pPr>
            <a:r>
              <a:rPr lang="en-IN" sz="1800">
                <a:latin typeface="Calibri"/>
                <a:ea typeface="Calibri"/>
                <a:cs typeface="Calibri"/>
                <a:sym typeface="Calibri"/>
              </a:rPr>
              <a:t>Fuel Type: Type of fuel used</a:t>
            </a:r>
            <a:endParaRPr/>
          </a:p>
          <a:p>
            <a:pPr indent="-270000" lvl="1" marL="720000" rtl="0" algn="l">
              <a:spcBef>
                <a:spcPts val="960"/>
              </a:spcBef>
              <a:spcAft>
                <a:spcPts val="0"/>
              </a:spcAft>
              <a:buSzPts val="1260"/>
              <a:buChar char="○"/>
            </a:pPr>
            <a:r>
              <a:rPr lang="en-IN" sz="1800">
                <a:latin typeface="Calibri"/>
                <a:ea typeface="Calibri"/>
                <a:cs typeface="Calibri"/>
                <a:sym typeface="Calibri"/>
              </a:rPr>
              <a:t>Owner: The ordinal number of previous owner</a:t>
            </a:r>
            <a:endParaRPr/>
          </a:p>
          <a:p>
            <a:pPr indent="-198880" lvl="1" marL="720000" rtl="0" algn="l">
              <a:spcBef>
                <a:spcPts val="920"/>
              </a:spcBef>
              <a:spcAft>
                <a:spcPts val="0"/>
              </a:spcAft>
              <a:buSzPts val="1120"/>
              <a:buNone/>
            </a:pPr>
            <a:r>
              <a:t/>
            </a:r>
            <a:endParaRPr sz="1600">
              <a:latin typeface="Calibri"/>
              <a:ea typeface="Calibri"/>
              <a:cs typeface="Calibri"/>
              <a:sym typeface="Calibri"/>
            </a:endParaRPr>
          </a:p>
          <a:p>
            <a:pPr indent="-176655" lvl="1" marL="720000" rtl="0" algn="l">
              <a:spcBef>
                <a:spcPts val="1020"/>
              </a:spcBef>
              <a:spcAft>
                <a:spcPts val="0"/>
              </a:spcAft>
              <a:buSzPts val="147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